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440" r:id="rId2"/>
    <p:sldId id="450" r:id="rId3"/>
    <p:sldId id="451" r:id="rId4"/>
  </p:sldIdLst>
  <p:sldSz cx="9906000" cy="6858000" type="A4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СНОВНАЯ ИНФОРМАЦИЯ" id="{D1B3E385-E1B1-4196-A803-4FEC0F1CC95D}">
          <p14:sldIdLst/>
        </p14:section>
        <p14:section name="ТОП 15" id="{2E958AF1-D709-4B30-8D38-E529048D1F8D}">
          <p14:sldIdLst>
            <p14:sldId id="440"/>
            <p14:sldId id="450"/>
            <p14:sldId id="4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40"/>
    <a:srgbClr val="C3AC7B"/>
    <a:srgbClr val="B9FFDE"/>
    <a:srgbClr val="00C869"/>
    <a:srgbClr val="37FFA0"/>
    <a:srgbClr val="F5F2EB"/>
    <a:srgbClr val="EAE3D2"/>
    <a:srgbClr val="68C3FF"/>
    <a:srgbClr val="33CC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6" autoAdjust="0"/>
    <p:restoredTop sz="94343" autoAdjust="0"/>
  </p:normalViewPr>
  <p:slideViewPr>
    <p:cSldViewPr snapToGrid="0">
      <p:cViewPr varScale="1">
        <p:scale>
          <a:sx n="115" d="100"/>
          <a:sy n="115" d="100"/>
        </p:scale>
        <p:origin x="948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10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65" cy="341246"/>
          </a:xfrm>
          <a:prstGeom prst="rect">
            <a:avLst/>
          </a:prstGeom>
        </p:spPr>
        <p:txBody>
          <a:bodyPr vert="horz" lIns="92102" tIns="46051" rIns="92102" bIns="460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066" y="0"/>
            <a:ext cx="4303562" cy="341246"/>
          </a:xfrm>
          <a:prstGeom prst="rect">
            <a:avLst/>
          </a:prstGeom>
        </p:spPr>
        <p:txBody>
          <a:bodyPr vert="horz" lIns="92102" tIns="46051" rIns="92102" bIns="46051" rtlCol="0"/>
          <a:lstStyle>
            <a:lvl1pPr algn="r">
              <a:defRPr sz="1200"/>
            </a:lvl1pPr>
          </a:lstStyle>
          <a:p>
            <a:fld id="{28D0CD95-1926-4DB6-AB24-2C7F91C585E3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49313"/>
            <a:ext cx="3313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2" tIns="46051" rIns="92102" bIns="460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622" y="3271474"/>
            <a:ext cx="7942580" cy="2677095"/>
          </a:xfrm>
          <a:prstGeom prst="rect">
            <a:avLst/>
          </a:prstGeom>
        </p:spPr>
        <p:txBody>
          <a:bodyPr vert="horz" lIns="92102" tIns="46051" rIns="92102" bIns="460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429"/>
            <a:ext cx="4301965" cy="341246"/>
          </a:xfrm>
          <a:prstGeom prst="rect">
            <a:avLst/>
          </a:prstGeom>
        </p:spPr>
        <p:txBody>
          <a:bodyPr vert="horz" lIns="92102" tIns="46051" rIns="92102" bIns="460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066" y="6456429"/>
            <a:ext cx="4303562" cy="341246"/>
          </a:xfrm>
          <a:prstGeom prst="rect">
            <a:avLst/>
          </a:prstGeom>
        </p:spPr>
        <p:txBody>
          <a:bodyPr vert="horz" lIns="92102" tIns="46051" rIns="92102" bIns="46051" rtlCol="0" anchor="b"/>
          <a:lstStyle>
            <a:lvl1pPr algn="r">
              <a:defRPr sz="1200"/>
            </a:lvl1pPr>
          </a:lstStyle>
          <a:p>
            <a:fld id="{29E73683-1241-47BB-AD00-87C47265B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8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i="1"/>
          </a:p>
        </p:txBody>
      </p:sp>
      <p:sp>
        <p:nvSpPr>
          <p:cNvPr id="8397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8329" indent="-28781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127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1785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229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2806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9331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382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33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8D639A-6CF1-486E-8A3C-D30E24753A8C}" type="slidenum">
              <a:rPr lang="ru-RU" altLang="ru-RU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i="1"/>
          </a:p>
        </p:txBody>
      </p:sp>
      <p:sp>
        <p:nvSpPr>
          <p:cNvPr id="8397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8329" indent="-28781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127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1785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229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2806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9331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382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33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8D639A-6CF1-486E-8A3C-D30E24753A8C}" type="slidenum">
              <a:rPr lang="ru-RU" altLang="ru-RU">
                <a:latin typeface="Calibri" panose="020F0502020204030204" pitchFamily="34" charset="0"/>
              </a:rPr>
              <a:pPr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6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5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1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9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4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9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6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1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1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6650" y="2053045"/>
            <a:ext cx="6309360" cy="23151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"АГРАРЛЫҚ КРЕДИТТІК КОРПОРАЦИЯ" АҚ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ИНВЕСТОРЛАРҒА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ІСКЕ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АСЫРУҒА АРНАЛҒАН ЖОБАЛАРЫ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558000" y="676535"/>
            <a:ext cx="1209253" cy="1301733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27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28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29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0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1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2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3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4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5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6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7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8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9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0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1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2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43" name="Прямая соединительная линия 42"/>
          <p:cNvCxnSpPr/>
          <p:nvPr/>
        </p:nvCxnSpPr>
        <p:spPr>
          <a:xfrm>
            <a:off x="759381" y="4596897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05697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 txBox="1">
            <a:spLocks/>
          </p:cNvSpPr>
          <p:nvPr/>
        </p:nvSpPr>
        <p:spPr bwMode="auto">
          <a:xfrm>
            <a:off x="1863826" y="679054"/>
            <a:ext cx="7091561" cy="6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300" b="1">
              <a:solidFill>
                <a:srgbClr val="02842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993" name="Прямоугольник 2"/>
          <p:cNvSpPr>
            <a:spLocks noChangeArrowheads="1"/>
          </p:cNvSpPr>
          <p:nvPr/>
        </p:nvSpPr>
        <p:spPr bwMode="auto">
          <a:xfrm>
            <a:off x="542633" y="170258"/>
            <a:ext cx="868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ЖЫЛЫЖАЙ КЕШЕНІНІҢ ҚҰРЫЛЫСЫ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41996" name="Прямоугольник 1"/>
          <p:cNvSpPr>
            <a:spLocks noChangeArrowheads="1"/>
          </p:cNvSpPr>
          <p:nvPr/>
        </p:nvSpPr>
        <p:spPr bwMode="auto">
          <a:xfrm>
            <a:off x="4438354" y="3279379"/>
            <a:ext cx="184731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63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122" y="662818"/>
            <a:ext cx="4102405" cy="37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ЖОБА БОЙЫНША  ЖАЛПЫ АҚПАРАТ</a:t>
            </a:r>
            <a:endParaRPr lang="ru-RU" b="1" dirty="0">
              <a:solidFill>
                <a:srgbClr val="007A4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88453"/>
              </p:ext>
            </p:extLst>
          </p:nvPr>
        </p:nvGraphicFramePr>
        <p:xfrm>
          <a:off x="411462" y="1032862"/>
          <a:ext cx="8543925" cy="1314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Іске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асыру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орны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Батыс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облысы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Орал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қаласы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Зачаганск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кенті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Пайдалануға беру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жылдың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шілдесі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учаскелерімен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етілуі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Жылыжай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кешеніне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көрсетуге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 га,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учаскесінің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15,56 га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құрайды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желісінің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Байланыс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қажетті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Жылдық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өндіріс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көлемі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Қияр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қызанақ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жылына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3 194 тонна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06981" y="2266680"/>
            <a:ext cx="91897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ІСКЕ АСЫРУДЫҢ БАСТАПҚЫ ШАРТТАРЫ</a:t>
            </a:r>
            <a:endParaRPr lang="ru-RU" sz="2000" dirty="0" smtClean="0">
              <a:solidFill>
                <a:srgbClr val="007A4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14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ЕДБ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берешегін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қайта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қаржыландыру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, ЖШС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құрылтайшыларының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құрамына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кіру</a:t>
            </a:r>
            <a:endParaRPr lang="ru-RU" sz="1400" i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8563" y="3667041"/>
            <a:ext cx="92910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err="1">
                <a:latin typeface="Arial Narrow" panose="020B0606020202030204" pitchFamily="34" charset="0"/>
              </a:rPr>
              <a:t>Құны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тәуелсіз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бағалау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компаниясы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жүргізген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ағымдағы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</a:t>
            </a:r>
            <a:r>
              <a:rPr lang="ru-RU" sz="800" dirty="0" err="1" smtClean="0">
                <a:latin typeface="Arial Narrow" panose="020B0606020202030204" pitchFamily="34" charset="0"/>
              </a:rPr>
              <a:t>ағалауға</a:t>
            </a:r>
            <a:r>
              <a:rPr lang="ru-RU" sz="800" dirty="0" smtClean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байланысты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өзгеруі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мүмкін</a:t>
            </a:r>
            <a:r>
              <a:rPr lang="ru-RU" sz="800" dirty="0">
                <a:latin typeface="Arial Narrow" panose="020B060602020203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latin typeface="Arial Narrow" panose="020B0606020202030204" pitchFamily="34" charset="0"/>
              </a:rPr>
              <a:t>Инвестиция </a:t>
            </a:r>
            <a:r>
              <a:rPr lang="ru-RU" sz="800" dirty="0" err="1">
                <a:latin typeface="Arial Narrow" panose="020B0606020202030204" pitchFamily="34" charset="0"/>
              </a:rPr>
              <a:t>тарту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қажеттілігі</a:t>
            </a:r>
            <a:r>
              <a:rPr lang="ru-RU" sz="800" dirty="0">
                <a:latin typeface="Arial Narrow" panose="020B0606020202030204" pitchFamily="34" charset="0"/>
              </a:rPr>
              <a:t> бар.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5328" y="4100569"/>
            <a:ext cx="945327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3. БАСҚА АҚПАРАТ:</a:t>
            </a:r>
            <a:r>
              <a:rPr lang="ru-RU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Барлық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қажетті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коммуникациялар</a:t>
            </a:r>
            <a:r>
              <a:rPr lang="ru-RU" sz="1100" dirty="0">
                <a:latin typeface="Arial Narrow" panose="020B0606020202030204" pitchFamily="34" charset="0"/>
              </a:rPr>
              <a:t> бар. </a:t>
            </a:r>
            <a:r>
              <a:rPr lang="ru-RU" sz="1100" dirty="0" err="1">
                <a:latin typeface="Arial Narrow" panose="020B0606020202030204" pitchFamily="34" charset="0"/>
              </a:rPr>
              <a:t>Қазіргі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уақытта</a:t>
            </a:r>
            <a:r>
              <a:rPr lang="ru-RU" sz="1100" dirty="0">
                <a:latin typeface="Arial Narrow" panose="020B0606020202030204" pitchFamily="34" charset="0"/>
              </a:rPr>
              <a:t> клиент </a:t>
            </a:r>
            <a:r>
              <a:rPr lang="ru-RU" sz="1100" dirty="0" err="1">
                <a:latin typeface="Arial Narrow" panose="020B0606020202030204" pitchFamily="34" charset="0"/>
              </a:rPr>
              <a:t>қияр</a:t>
            </a:r>
            <a:r>
              <a:rPr lang="ru-RU" sz="1100" dirty="0">
                <a:latin typeface="Arial Narrow" panose="020B0606020202030204" pitchFamily="34" charset="0"/>
              </a:rPr>
              <a:t> мен </a:t>
            </a:r>
            <a:r>
              <a:rPr lang="ru-RU" sz="1100" dirty="0" err="1">
                <a:latin typeface="Arial Narrow" panose="020B0606020202030204" pitchFamily="34" charset="0"/>
              </a:rPr>
              <a:t>қызанақты</a:t>
            </a:r>
            <a:r>
              <a:rPr lang="ru-RU" sz="1100" dirty="0">
                <a:latin typeface="Arial Narrow" panose="020B0606020202030204" pitchFamily="34" charset="0"/>
              </a:rPr>
              <a:t> Атырау, </a:t>
            </a:r>
            <a:r>
              <a:rPr lang="ru-RU" sz="1100" dirty="0" err="1">
                <a:latin typeface="Arial Narrow" panose="020B0606020202030204" pitchFamily="34" charset="0"/>
              </a:rPr>
              <a:t>Ақтөбе</a:t>
            </a:r>
            <a:r>
              <a:rPr lang="ru-RU" sz="1100" dirty="0">
                <a:latin typeface="Arial Narrow" panose="020B0606020202030204" pitchFamily="34" charset="0"/>
              </a:rPr>
              <a:t>, </a:t>
            </a:r>
            <a:r>
              <a:rPr lang="ru-RU" sz="1100" dirty="0" err="1">
                <a:latin typeface="Arial Narrow" panose="020B0606020202030204" pitchFamily="34" charset="0"/>
              </a:rPr>
              <a:t>Ақтау</a:t>
            </a:r>
            <a:r>
              <a:rPr lang="ru-RU" sz="1100" dirty="0">
                <a:latin typeface="Arial Narrow" panose="020B0606020202030204" pitchFamily="34" charset="0"/>
              </a:rPr>
              <a:t>, </a:t>
            </a:r>
            <a:r>
              <a:rPr lang="ru-RU" sz="1100" dirty="0" err="1">
                <a:latin typeface="Arial Narrow" panose="020B0606020202030204" pitchFamily="34" charset="0"/>
              </a:rPr>
              <a:t>Өскемен</a:t>
            </a:r>
            <a:r>
              <a:rPr lang="ru-RU" sz="1100" dirty="0">
                <a:latin typeface="Arial Narrow" panose="020B0606020202030204" pitchFamily="34" charset="0"/>
              </a:rPr>
              <a:t>, Шымкент, </a:t>
            </a:r>
            <a:r>
              <a:rPr lang="ru-RU" sz="1100" dirty="0" err="1">
                <a:latin typeface="Arial Narrow" panose="020B0606020202030204" pitchFamily="34" charset="0"/>
              </a:rPr>
              <a:t>Қостанай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қалаларында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 smtClean="0">
                <a:latin typeface="Arial Narrow" panose="020B0606020202030204" pitchFamily="34" charset="0"/>
              </a:rPr>
              <a:t>сатуда</a:t>
            </a:r>
            <a:r>
              <a:rPr lang="ru-RU" sz="1100" dirty="0">
                <a:latin typeface="Arial Narrow" panose="020B0606020202030204" pitchFamily="34" charset="0"/>
              </a:rPr>
              <a:t>. </a:t>
            </a:r>
            <a:r>
              <a:rPr lang="ru-RU" sz="1100" dirty="0" err="1">
                <a:latin typeface="Arial Narrow" panose="020B0606020202030204" pitchFamily="34" charset="0"/>
              </a:rPr>
              <a:t>Шекараға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жақын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орналасуына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байланысты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өнімді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Ресей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Федерациясына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экспорттауға</a:t>
            </a:r>
            <a:r>
              <a:rPr lang="ru-RU" sz="1100" dirty="0">
                <a:latin typeface="Arial Narrow" panose="020B0606020202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</a:rPr>
              <a:t>болады</a:t>
            </a:r>
            <a:r>
              <a:rPr lang="ru-RU" sz="1100" dirty="0" smtClean="0">
                <a:latin typeface="Arial Narrow" panose="020B0606020202030204" pitchFamily="34" charset="0"/>
              </a:rPr>
              <a:t>. 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558124"/>
              </p:ext>
            </p:extLst>
          </p:nvPr>
        </p:nvGraphicFramePr>
        <p:xfrm>
          <a:off x="474695" y="2870820"/>
          <a:ext cx="9054022" cy="695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Сатылатын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мүліктің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мәні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Сату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құны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млн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Мерзімі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Аванс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Төлем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мерзімділігі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Мүлік-жылыжай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кешенінің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жабдықтары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2 518,4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жылға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Кемінде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10%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Жылына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кемінде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2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рет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учаскесінде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орналасқан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жылыжай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кешенінің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ғимараты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3 296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5 814 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84A5268-5CDA-42B6-AD15-B1CE23E6965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3" y="4801816"/>
            <a:ext cx="2845435" cy="170905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3583DDB-1D7A-47F7-8970-AE2D0EA6ABB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4" y="4801815"/>
            <a:ext cx="2953874" cy="170905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8E0CF57-0793-426F-863F-6A225F8C858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64" y="4801814"/>
            <a:ext cx="2827655" cy="1709051"/>
          </a:xfrm>
          <a:prstGeom prst="rect">
            <a:avLst/>
          </a:prstGeom>
        </p:spPr>
      </p:pic>
      <p:grpSp>
        <p:nvGrpSpPr>
          <p:cNvPr id="41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298049" y="-15966"/>
            <a:ext cx="742443" cy="681901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42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3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4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5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6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7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8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9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0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1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2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3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4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5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6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7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58" name="Прямая соединительная линия 57"/>
          <p:cNvCxnSpPr/>
          <p:nvPr/>
        </p:nvCxnSpPr>
        <p:spPr>
          <a:xfrm>
            <a:off x="1341457" y="641592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98253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 txBox="1">
            <a:spLocks/>
          </p:cNvSpPr>
          <p:nvPr/>
        </p:nvSpPr>
        <p:spPr bwMode="auto">
          <a:xfrm>
            <a:off x="1863826" y="679054"/>
            <a:ext cx="7091561" cy="6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300" b="1">
              <a:solidFill>
                <a:srgbClr val="02842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996" name="Прямоугольник 1"/>
          <p:cNvSpPr>
            <a:spLocks noChangeArrowheads="1"/>
          </p:cNvSpPr>
          <p:nvPr/>
        </p:nvSpPr>
        <p:spPr bwMode="auto">
          <a:xfrm>
            <a:off x="4438354" y="3279379"/>
            <a:ext cx="184731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63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069" y="726125"/>
            <a:ext cx="4102405" cy="37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ЖОБА БОЙЫНША  ЖАЛПЫ АҚПАРАТ</a:t>
            </a:r>
            <a:endParaRPr lang="ru-RU" b="1" dirty="0">
              <a:solidFill>
                <a:srgbClr val="007A4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661304"/>
              </p:ext>
            </p:extLst>
          </p:nvPr>
        </p:nvGraphicFramePr>
        <p:xfrm>
          <a:off x="428047" y="1056855"/>
          <a:ext cx="8543925" cy="1195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Іске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асыру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орны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Павлодар қ.,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өнеркәсіптік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аймағы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құрылыс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Пайдалануға беру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жылдың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сәуірі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учаскелерімен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етілуі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га,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учаскесінің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ауданы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8,2 га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құрайды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желісінің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Байланыс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қажетті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бар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Жылдық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өндіріс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көлемі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Қияр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қызанақ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жылына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3500 тонна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43033" y="2238554"/>
            <a:ext cx="91897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ІСКЕ АСЫРУДЫҢ БАСТАПҚЫ ШАРТТАРЫ</a:t>
            </a: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11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ЕДБ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берешегін</a:t>
            </a:r>
            <a:r>
              <a:rPr lang="ru-RU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қайта</a:t>
            </a:r>
            <a:r>
              <a:rPr lang="ru-RU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қаржыландыру</a:t>
            </a:r>
            <a:r>
              <a:rPr lang="ru-RU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, ЖШС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құрылтайшыларының</a:t>
            </a:r>
            <a:r>
              <a:rPr lang="ru-RU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құрамына</a:t>
            </a:r>
            <a:r>
              <a:rPr lang="ru-RU" sz="11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кіру</a:t>
            </a:r>
            <a:endParaRPr lang="ru-RU" sz="11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047" y="4203892"/>
            <a:ext cx="96323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err="1">
                <a:latin typeface="Arial Narrow" panose="020B0606020202030204" pitchFamily="34" charset="0"/>
              </a:rPr>
              <a:t>Құны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тәуелсіз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бағалау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компаниясы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жүргізген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ағымдағы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бағалауға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байланысты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өзгеруі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мүмкін</a:t>
            </a:r>
            <a:r>
              <a:rPr lang="ru-RU" sz="800" dirty="0">
                <a:latin typeface="Arial Narrow" panose="020B060602020203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latin typeface="Arial Narrow" panose="020B0606020202030204" pitchFamily="34" charset="0"/>
              </a:rPr>
              <a:t>Инвестиция </a:t>
            </a:r>
            <a:r>
              <a:rPr lang="ru-RU" sz="800" dirty="0" err="1">
                <a:latin typeface="Arial Narrow" panose="020B0606020202030204" pitchFamily="34" charset="0"/>
              </a:rPr>
              <a:t>тарту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err="1">
                <a:latin typeface="Arial Narrow" panose="020B0606020202030204" pitchFamily="34" charset="0"/>
              </a:rPr>
              <a:t>қажеттілігі</a:t>
            </a:r>
            <a:r>
              <a:rPr lang="ru-RU" sz="800" dirty="0">
                <a:latin typeface="Arial Narrow" panose="020B0606020202030204" pitchFamily="34" charset="0"/>
              </a:rPr>
              <a:t> бар.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047" y="4522940"/>
            <a:ext cx="934020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3. </a:t>
            </a:r>
            <a:r>
              <a:rPr lang="ru-RU" b="1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БАСҚА АҚПАРАТ:</a:t>
            </a:r>
            <a:r>
              <a:rPr lang="ru-RU" dirty="0" smtClean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коммуникациялар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бар.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Шекараға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жақын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орналасуына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өнімді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ел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Ресей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Федерациясында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сату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28197"/>
              </p:ext>
            </p:extLst>
          </p:nvPr>
        </p:nvGraphicFramePr>
        <p:xfrm>
          <a:off x="455575" y="2860164"/>
          <a:ext cx="9088156" cy="1236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Сатылатын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мүліктің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мәні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Сату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құны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млн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*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Мерзімі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Аванс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Төлем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мерзімділігі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Жылыжай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1 908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</a:t>
                      </a:r>
                      <a:r>
                        <a:rPr lang="ru-RU" sz="900" b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жылға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Кемінде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10%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Жылына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кемінде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2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Жалпы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ауданы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1,9722 га БӨП бар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учаскесі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Жалпы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ауданы-0,72 га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учаскесі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Жылыжай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кешеніне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арналған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жабдықтар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кешені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550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Жалпы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ауданы-0,21 га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учаскесі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бар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учаскесі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кірме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автожол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Өсімдіктерді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электродты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жарықтандыру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жүйесі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549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3 032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7" name="Picture 10" descr="C:\Users\Zhunusov.T\Desktop\мои проекты\УТК, ПТК\ТОО ПТК новый займ 2019 г\фотки залогов\04.2021\IMG_1800.JPG">
            <a:extLst>
              <a:ext uri="{FF2B5EF4-FFF2-40B4-BE49-F238E27FC236}">
                <a16:creationId xmlns:a16="http://schemas.microsoft.com/office/drawing/2014/main" id="{F2F08EAD-D31F-4687-9CE6-AA9E7A698C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62" y="4996870"/>
            <a:ext cx="2730645" cy="166241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Picture 2" descr="C:\Users\Zhunusov.T\Desktop\мои проекты\УТК, ПТК\ТОО ПТК новый займ 2019 г\фотки залогов\04.2021\IMG_1772.JPG">
            <a:extLst>
              <a:ext uri="{FF2B5EF4-FFF2-40B4-BE49-F238E27FC236}">
                <a16:creationId xmlns:a16="http://schemas.microsoft.com/office/drawing/2014/main" id="{14F123C4-DB85-4E84-A877-28248AD161F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69" y="4996869"/>
            <a:ext cx="2718195" cy="164099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0000000-0008-0000-0100-000047000000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4000" y="4996869"/>
            <a:ext cx="2939731" cy="1640998"/>
          </a:xfrm>
          <a:prstGeom prst="rect">
            <a:avLst/>
          </a:prstGeom>
        </p:spPr>
      </p:pic>
      <p:grpSp>
        <p:nvGrpSpPr>
          <p:cNvPr id="40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298049" y="-15966"/>
            <a:ext cx="742443" cy="681901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41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2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3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4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5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6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7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8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9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0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1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2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3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4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5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6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57" name="Прямая соединительная линия 56"/>
          <p:cNvCxnSpPr/>
          <p:nvPr/>
        </p:nvCxnSpPr>
        <p:spPr>
          <a:xfrm>
            <a:off x="1341457" y="641592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  <p:sp>
        <p:nvSpPr>
          <p:cNvPr id="58" name="Прямоугольник 2"/>
          <p:cNvSpPr>
            <a:spLocks noChangeArrowheads="1"/>
          </p:cNvSpPr>
          <p:nvPr/>
        </p:nvSpPr>
        <p:spPr bwMode="auto">
          <a:xfrm>
            <a:off x="542633" y="170258"/>
            <a:ext cx="868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ЖЫЛЫЖАЙ КЕШЕНІНІҢ ҚҰРЫЛЫСЫ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26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18489</TotalTime>
  <Words>383</Words>
  <Application>Microsoft Office PowerPoint</Application>
  <PresentationFormat>Лист A4 (210x297 мм)</PresentationFormat>
  <Paragraphs>82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(основной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 Алмазова</dc:creator>
  <cp:lastModifiedBy>Абуова Индира Ермекқызы</cp:lastModifiedBy>
  <cp:revision>1925</cp:revision>
  <cp:lastPrinted>2022-10-07T14:21:00Z</cp:lastPrinted>
  <dcterms:created xsi:type="dcterms:W3CDTF">2020-08-12T04:25:56Z</dcterms:created>
  <dcterms:modified xsi:type="dcterms:W3CDTF">2024-02-06T11:03:04Z</dcterms:modified>
</cp:coreProperties>
</file>