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5"/>
  </p:notesMasterIdLst>
  <p:sldIdLst>
    <p:sldId id="440" r:id="rId2"/>
    <p:sldId id="450" r:id="rId3"/>
    <p:sldId id="451" r:id="rId4"/>
  </p:sldIdLst>
  <p:sldSz cx="9906000" cy="6858000" type="A4"/>
  <p:notesSz cx="9928225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ОСНОВНАЯ ИНФОРМАЦИЯ" id="{D1B3E385-E1B1-4196-A803-4FEC0F1CC95D}">
          <p14:sldIdLst/>
        </p14:section>
        <p14:section name="ТОП 15" id="{2E958AF1-D709-4B30-8D38-E529048D1F8D}">
          <p14:sldIdLst>
            <p14:sldId id="440"/>
            <p14:sldId id="450"/>
            <p14:sldId id="45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40"/>
    <a:srgbClr val="C3AC7B"/>
    <a:srgbClr val="B9FFDE"/>
    <a:srgbClr val="00C869"/>
    <a:srgbClr val="37FFA0"/>
    <a:srgbClr val="F5F2EB"/>
    <a:srgbClr val="EAE3D2"/>
    <a:srgbClr val="68C3FF"/>
    <a:srgbClr val="33CCFF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376" autoAdjust="0"/>
    <p:restoredTop sz="94343" autoAdjust="0"/>
  </p:normalViewPr>
  <p:slideViewPr>
    <p:cSldViewPr snapToGrid="0">
      <p:cViewPr varScale="1">
        <p:scale>
          <a:sx n="115" d="100"/>
          <a:sy n="115" d="100"/>
        </p:scale>
        <p:origin x="948" y="10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13" d="100"/>
          <a:sy n="113" d="100"/>
        </p:scale>
        <p:origin x="2106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965" cy="341246"/>
          </a:xfrm>
          <a:prstGeom prst="rect">
            <a:avLst/>
          </a:prstGeom>
        </p:spPr>
        <p:txBody>
          <a:bodyPr vert="horz" lIns="92102" tIns="46051" rIns="92102" bIns="4605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3066" y="0"/>
            <a:ext cx="4303562" cy="341246"/>
          </a:xfrm>
          <a:prstGeom prst="rect">
            <a:avLst/>
          </a:prstGeom>
        </p:spPr>
        <p:txBody>
          <a:bodyPr vert="horz" lIns="92102" tIns="46051" rIns="92102" bIns="46051" rtlCol="0"/>
          <a:lstStyle>
            <a:lvl1pPr algn="r">
              <a:defRPr sz="1200"/>
            </a:lvl1pPr>
          </a:lstStyle>
          <a:p>
            <a:fld id="{28D0CD95-1926-4DB6-AB24-2C7F91C585E3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308350" y="849313"/>
            <a:ext cx="3313113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2" tIns="46051" rIns="92102" bIns="4605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3622" y="3271474"/>
            <a:ext cx="7942580" cy="2677095"/>
          </a:xfrm>
          <a:prstGeom prst="rect">
            <a:avLst/>
          </a:prstGeom>
        </p:spPr>
        <p:txBody>
          <a:bodyPr vert="horz" lIns="92102" tIns="46051" rIns="92102" bIns="4605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429"/>
            <a:ext cx="4301965" cy="341246"/>
          </a:xfrm>
          <a:prstGeom prst="rect">
            <a:avLst/>
          </a:prstGeom>
        </p:spPr>
        <p:txBody>
          <a:bodyPr vert="horz" lIns="92102" tIns="46051" rIns="92102" bIns="4605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3066" y="6456429"/>
            <a:ext cx="4303562" cy="341246"/>
          </a:xfrm>
          <a:prstGeom prst="rect">
            <a:avLst/>
          </a:prstGeom>
        </p:spPr>
        <p:txBody>
          <a:bodyPr vert="horz" lIns="92102" tIns="46051" rIns="92102" bIns="46051" rtlCol="0" anchor="b"/>
          <a:lstStyle>
            <a:lvl1pPr algn="r">
              <a:defRPr sz="1200"/>
            </a:lvl1pPr>
          </a:lstStyle>
          <a:p>
            <a:fld id="{29E73683-1241-47BB-AD00-87C47265B0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0582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i="1"/>
          </a:p>
        </p:txBody>
      </p:sp>
      <p:sp>
        <p:nvSpPr>
          <p:cNvPr id="83972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8329" indent="-287819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51276" indent="-23025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11785" indent="-23025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72296" indent="-23025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32806" indent="-2302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93317" indent="-2302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53827" indent="-2302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14337" indent="-2302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C8D639A-6CF1-486E-8A3C-D30E24753A8C}" type="slidenum">
              <a:rPr lang="ru-RU" altLang="ru-RU">
                <a:latin typeface="Calibri" panose="020F0502020204030204" pitchFamily="34" charset="0"/>
              </a:rPr>
              <a:pPr/>
              <a:t>2</a:t>
            </a:fld>
            <a:endParaRPr lang="ru-RU" altLang="ru-RU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68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i="1"/>
          </a:p>
        </p:txBody>
      </p:sp>
      <p:sp>
        <p:nvSpPr>
          <p:cNvPr id="83972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8329" indent="-287819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51276" indent="-23025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11785" indent="-23025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72296" indent="-23025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32806" indent="-2302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93317" indent="-2302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53827" indent="-2302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14337" indent="-2302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C8D639A-6CF1-486E-8A3C-D30E24753A8C}" type="slidenum">
              <a:rPr lang="ru-RU" altLang="ru-RU">
                <a:latin typeface="Calibri" panose="020F0502020204030204" pitchFamily="34" charset="0"/>
              </a:rPr>
              <a:pPr/>
              <a:t>3</a:t>
            </a:fld>
            <a:endParaRPr lang="ru-RU" altLang="ru-RU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068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56085"/>
            <a:fld id="{8A3BAE04-6A42-4B73-BD27-EC760D1598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06.02.2024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56085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56085"/>
            <a:fld id="{AF0E54CF-CCCC-4BC9-8290-0816D71B162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353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56085"/>
            <a:fld id="{8A3BAE04-6A42-4B73-BD27-EC760D1598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06.02.2024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56085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56085"/>
            <a:fld id="{AF0E54CF-CCCC-4BC9-8290-0816D71B162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761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56085"/>
            <a:fld id="{8A3BAE04-6A42-4B73-BD27-EC760D1598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06.02.2024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56085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56085"/>
            <a:fld id="{AF0E54CF-CCCC-4BC9-8290-0816D71B162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119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56085"/>
            <a:fld id="{8A3BAE04-6A42-4B73-BD27-EC760D1598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06.02.2024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56085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56085"/>
            <a:fld id="{AF0E54CF-CCCC-4BC9-8290-0816D71B162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094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56085"/>
            <a:fld id="{8A3BAE04-6A42-4B73-BD27-EC760D1598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06.02.2024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56085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56085"/>
            <a:fld id="{AF0E54CF-CCCC-4BC9-8290-0816D71B162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12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56085"/>
            <a:fld id="{8A3BAE04-6A42-4B73-BD27-EC760D1598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06.02.2024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56085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56085"/>
            <a:fld id="{AF0E54CF-CCCC-4BC9-8290-0816D71B162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843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56085"/>
            <a:fld id="{8A3BAE04-6A42-4B73-BD27-EC760D1598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06.02.2024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56085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56085"/>
            <a:fld id="{AF0E54CF-CCCC-4BC9-8290-0816D71B162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957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56085"/>
            <a:fld id="{8A3BAE04-6A42-4B73-BD27-EC760D1598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06.02.2024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56085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56085"/>
            <a:fld id="{AF0E54CF-CCCC-4BC9-8290-0816D71B162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099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56085"/>
            <a:fld id="{8A3BAE04-6A42-4B73-BD27-EC760D1598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06.02.2024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56085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56085"/>
            <a:fld id="{AF0E54CF-CCCC-4BC9-8290-0816D71B162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27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56085"/>
            <a:fld id="{8A3BAE04-6A42-4B73-BD27-EC760D1598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06.02.2024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56085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56085"/>
            <a:fld id="{AF0E54CF-CCCC-4BC9-8290-0816D71B162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566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56085"/>
            <a:fld id="{8A3BAE04-6A42-4B73-BD27-EC760D1598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06.02.2024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56085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56085"/>
            <a:fld id="{AF0E54CF-CCCC-4BC9-8290-0816D71B162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713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56085"/>
            <a:fld id="{8A3BAE04-6A42-4B73-BD27-EC760D1598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06.02.2024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56085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56085"/>
            <a:fld id="{AF0E54CF-CCCC-4BC9-8290-0816D71B162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356085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118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16650" y="2059907"/>
            <a:ext cx="6309360" cy="230832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ru-RU"/>
            </a:defPPr>
            <a:lvl1pPr>
              <a:lnSpc>
                <a:spcPct val="8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pPr algn="ctr"/>
            <a:r>
              <a:rPr lang="ru-RU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ПРОЕКТЫ  </a:t>
            </a:r>
            <a:endParaRPr lang="en-US" sz="36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АО «АГРАРНАЯ КРЕДИТНАЯ КОРПОРАЦИЯ»</a:t>
            </a:r>
          </a:p>
          <a:p>
            <a:pPr algn="ctr"/>
            <a:r>
              <a:rPr lang="ru-RU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ДЛЯ РЕАЛИЗАЦИИ ИНВЕСТОРАМ</a:t>
            </a:r>
          </a:p>
        </p:txBody>
      </p:sp>
      <p:grpSp>
        <p:nvGrpSpPr>
          <p:cNvPr id="26" name="Рисунок 2">
            <a:extLst>
              <a:ext uri="{FF2B5EF4-FFF2-40B4-BE49-F238E27FC236}">
                <a16:creationId xmlns:a16="http://schemas.microsoft.com/office/drawing/2014/main" id="{8A40258D-88E0-4AB1-B2A6-9DB1443AAC0F}"/>
              </a:ext>
            </a:extLst>
          </p:cNvPr>
          <p:cNvGrpSpPr/>
          <p:nvPr/>
        </p:nvGrpSpPr>
        <p:grpSpPr>
          <a:xfrm>
            <a:off x="558000" y="676535"/>
            <a:ext cx="1209253" cy="1301733"/>
            <a:chOff x="5020122" y="1705501"/>
            <a:chExt cx="1317500" cy="1365827"/>
          </a:xfrm>
          <a:gradFill>
            <a:gsLst>
              <a:gs pos="0">
                <a:srgbClr val="007A40">
                  <a:alpha val="27000"/>
                </a:srgbClr>
              </a:gs>
              <a:gs pos="100000">
                <a:schemeClr val="bg1"/>
              </a:gs>
            </a:gsLst>
            <a:lin ang="5400000" scaled="1"/>
          </a:gradFill>
        </p:grpSpPr>
        <p:sp>
          <p:nvSpPr>
            <p:cNvPr id="27" name="Полилиния: фигура 123">
              <a:extLst>
                <a:ext uri="{FF2B5EF4-FFF2-40B4-BE49-F238E27FC236}">
                  <a16:creationId xmlns:a16="http://schemas.microsoft.com/office/drawing/2014/main" id="{CFF6161A-ACBC-479C-B3B2-67425734B4D3}"/>
                </a:ext>
              </a:extLst>
            </p:cNvPr>
            <p:cNvSpPr/>
            <p:nvPr/>
          </p:nvSpPr>
          <p:spPr>
            <a:xfrm>
              <a:off x="5118672" y="1822886"/>
              <a:ext cx="1218907" cy="1248295"/>
            </a:xfrm>
            <a:custGeom>
              <a:avLst/>
              <a:gdLst>
                <a:gd name="connsiteX0" fmla="*/ 594815 w 1218907"/>
                <a:gd name="connsiteY0" fmla="*/ 0 h 1248294"/>
                <a:gd name="connsiteX1" fmla="*/ 1219009 w 1218907"/>
                <a:gd name="connsiteY1" fmla="*/ 624219 h 1248294"/>
                <a:gd name="connsiteX2" fmla="*/ 594815 w 1218907"/>
                <a:gd name="connsiteY2" fmla="*/ 1248458 h 1248294"/>
                <a:gd name="connsiteX3" fmla="*/ 0 w 1218907"/>
                <a:gd name="connsiteY3" fmla="*/ 754706 h 1248294"/>
                <a:gd name="connsiteX4" fmla="*/ 58752 w 1218907"/>
                <a:gd name="connsiteY4" fmla="*/ 754706 h 1248294"/>
                <a:gd name="connsiteX5" fmla="*/ 58752 w 1218907"/>
                <a:gd name="connsiteY5" fmla="*/ 754521 h 1248294"/>
                <a:gd name="connsiteX6" fmla="*/ 594815 w 1218907"/>
                <a:gd name="connsiteY6" fmla="*/ 1190916 h 1248294"/>
                <a:gd name="connsiteX7" fmla="*/ 1161469 w 1218907"/>
                <a:gd name="connsiteY7" fmla="*/ 624219 h 1248294"/>
                <a:gd name="connsiteX8" fmla="*/ 594815 w 1218907"/>
                <a:gd name="connsiteY8" fmla="*/ 57538 h 1248294"/>
                <a:gd name="connsiteX9" fmla="*/ 405959 w 1218907"/>
                <a:gd name="connsiteY9" fmla="*/ 89810 h 1248294"/>
                <a:gd name="connsiteX10" fmla="*/ 368725 w 1218907"/>
                <a:gd name="connsiteY10" fmla="*/ 105059 h 1248294"/>
                <a:gd name="connsiteX11" fmla="*/ 350107 w 1218907"/>
                <a:gd name="connsiteY11" fmla="*/ 50564 h 1248294"/>
                <a:gd name="connsiteX12" fmla="*/ 594815 w 1218907"/>
                <a:gd name="connsiteY12" fmla="*/ 0 h 124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218907" h="1248294">
                  <a:moveTo>
                    <a:pt x="594815" y="0"/>
                  </a:moveTo>
                  <a:cubicBezTo>
                    <a:pt x="939554" y="0"/>
                    <a:pt x="1219009" y="279479"/>
                    <a:pt x="1219009" y="624219"/>
                  </a:cubicBezTo>
                  <a:cubicBezTo>
                    <a:pt x="1219009" y="968966"/>
                    <a:pt x="918681" y="1248458"/>
                    <a:pt x="594815" y="1248458"/>
                  </a:cubicBezTo>
                  <a:cubicBezTo>
                    <a:pt x="270944" y="1248458"/>
                    <a:pt x="56676" y="1041125"/>
                    <a:pt x="0" y="754706"/>
                  </a:cubicBezTo>
                  <a:lnTo>
                    <a:pt x="58752" y="754706"/>
                  </a:lnTo>
                  <a:lnTo>
                    <a:pt x="58752" y="754521"/>
                  </a:lnTo>
                  <a:cubicBezTo>
                    <a:pt x="114447" y="1009029"/>
                    <a:pt x="302757" y="1190916"/>
                    <a:pt x="594815" y="1190916"/>
                  </a:cubicBezTo>
                  <a:cubicBezTo>
                    <a:pt x="886886" y="1190916"/>
                    <a:pt x="1161469" y="937193"/>
                    <a:pt x="1161469" y="624219"/>
                  </a:cubicBezTo>
                  <a:cubicBezTo>
                    <a:pt x="1161469" y="311261"/>
                    <a:pt x="907759" y="57538"/>
                    <a:pt x="594815" y="57538"/>
                  </a:cubicBezTo>
                  <a:cubicBezTo>
                    <a:pt x="528591" y="57538"/>
                    <a:pt x="465023" y="68938"/>
                    <a:pt x="405959" y="89810"/>
                  </a:cubicBezTo>
                  <a:cubicBezTo>
                    <a:pt x="403706" y="90602"/>
                    <a:pt x="382678" y="99515"/>
                    <a:pt x="368725" y="105059"/>
                  </a:cubicBezTo>
                  <a:cubicBezTo>
                    <a:pt x="333587" y="119024"/>
                    <a:pt x="317939" y="66996"/>
                    <a:pt x="350107" y="50564"/>
                  </a:cubicBezTo>
                  <a:cubicBezTo>
                    <a:pt x="399958" y="25097"/>
                    <a:pt x="498464" y="0"/>
                    <a:pt x="594815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28" name="Полилиния: фигура 124">
              <a:extLst>
                <a:ext uri="{FF2B5EF4-FFF2-40B4-BE49-F238E27FC236}">
                  <a16:creationId xmlns:a16="http://schemas.microsoft.com/office/drawing/2014/main" id="{202E0B5A-F2C1-4373-9182-B613596631B1}"/>
                </a:ext>
              </a:extLst>
            </p:cNvPr>
            <p:cNvSpPr/>
            <p:nvPr/>
          </p:nvSpPr>
          <p:spPr>
            <a:xfrm>
              <a:off x="5239530" y="1949776"/>
              <a:ext cx="971154" cy="994525"/>
            </a:xfrm>
            <a:custGeom>
              <a:avLst/>
              <a:gdLst>
                <a:gd name="connsiteX0" fmla="*/ 473956 w 971154"/>
                <a:gd name="connsiteY0" fmla="*/ 0 h 994525"/>
                <a:gd name="connsiteX1" fmla="*/ 971272 w 971154"/>
                <a:gd name="connsiteY1" fmla="*/ 497330 h 994525"/>
                <a:gd name="connsiteX2" fmla="*/ 473956 w 971154"/>
                <a:gd name="connsiteY2" fmla="*/ 994685 h 994525"/>
                <a:gd name="connsiteX3" fmla="*/ 1718 w 971154"/>
                <a:gd name="connsiteY3" fmla="*/ 543858 h 994525"/>
                <a:gd name="connsiteX4" fmla="*/ 0 w 971154"/>
                <a:gd name="connsiteY4" fmla="*/ 534852 h 994525"/>
                <a:gd name="connsiteX5" fmla="*/ 67431 w 971154"/>
                <a:gd name="connsiteY5" fmla="*/ 535060 h 994525"/>
                <a:gd name="connsiteX6" fmla="*/ 68835 w 971154"/>
                <a:gd name="connsiteY6" fmla="*/ 541480 h 994525"/>
                <a:gd name="connsiteX7" fmla="*/ 473956 w 971154"/>
                <a:gd name="connsiteY7" fmla="*/ 928575 h 994525"/>
                <a:gd name="connsiteX8" fmla="*/ 905166 w 971154"/>
                <a:gd name="connsiteY8" fmla="*/ 497330 h 994525"/>
                <a:gd name="connsiteX9" fmla="*/ 473956 w 971154"/>
                <a:gd name="connsiteY9" fmla="*/ 66105 h 994525"/>
                <a:gd name="connsiteX10" fmla="*/ 329795 w 971154"/>
                <a:gd name="connsiteY10" fmla="*/ 90823 h 994525"/>
                <a:gd name="connsiteX11" fmla="*/ 274325 w 971154"/>
                <a:gd name="connsiteY11" fmla="*/ 113023 h 994525"/>
                <a:gd name="connsiteX12" fmla="*/ 254627 w 971154"/>
                <a:gd name="connsiteY12" fmla="*/ 49740 h 994525"/>
                <a:gd name="connsiteX13" fmla="*/ 308892 w 971154"/>
                <a:gd name="connsiteY13" fmla="*/ 28088 h 994525"/>
                <a:gd name="connsiteX14" fmla="*/ 473956 w 971154"/>
                <a:gd name="connsiteY14" fmla="*/ 0 h 994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971154" h="994525">
                  <a:moveTo>
                    <a:pt x="473956" y="0"/>
                  </a:moveTo>
                  <a:cubicBezTo>
                    <a:pt x="748618" y="0"/>
                    <a:pt x="971272" y="222666"/>
                    <a:pt x="971272" y="497330"/>
                  </a:cubicBezTo>
                  <a:cubicBezTo>
                    <a:pt x="971272" y="772019"/>
                    <a:pt x="748618" y="994685"/>
                    <a:pt x="473956" y="994685"/>
                  </a:cubicBezTo>
                  <a:cubicBezTo>
                    <a:pt x="232952" y="994685"/>
                    <a:pt x="8959" y="854084"/>
                    <a:pt x="1718" y="543858"/>
                  </a:cubicBezTo>
                  <a:cubicBezTo>
                    <a:pt x="1651" y="540833"/>
                    <a:pt x="547" y="537854"/>
                    <a:pt x="0" y="534852"/>
                  </a:cubicBezTo>
                  <a:lnTo>
                    <a:pt x="67431" y="535060"/>
                  </a:lnTo>
                  <a:cubicBezTo>
                    <a:pt x="67888" y="537185"/>
                    <a:pt x="68870" y="539309"/>
                    <a:pt x="68835" y="541480"/>
                  </a:cubicBezTo>
                  <a:cubicBezTo>
                    <a:pt x="64397" y="785643"/>
                    <a:pt x="268781" y="928575"/>
                    <a:pt x="473956" y="928575"/>
                  </a:cubicBezTo>
                  <a:cubicBezTo>
                    <a:pt x="712106" y="928575"/>
                    <a:pt x="905166" y="735512"/>
                    <a:pt x="905166" y="497330"/>
                  </a:cubicBezTo>
                  <a:cubicBezTo>
                    <a:pt x="905166" y="259177"/>
                    <a:pt x="712106" y="66105"/>
                    <a:pt x="473956" y="66105"/>
                  </a:cubicBezTo>
                  <a:cubicBezTo>
                    <a:pt x="423394" y="66105"/>
                    <a:pt x="374859" y="74840"/>
                    <a:pt x="329795" y="90823"/>
                  </a:cubicBezTo>
                  <a:cubicBezTo>
                    <a:pt x="327743" y="91548"/>
                    <a:pt x="294570" y="105158"/>
                    <a:pt x="274325" y="113023"/>
                  </a:cubicBezTo>
                  <a:cubicBezTo>
                    <a:pt x="236822" y="127580"/>
                    <a:pt x="217157" y="64745"/>
                    <a:pt x="254627" y="49740"/>
                  </a:cubicBezTo>
                  <a:cubicBezTo>
                    <a:pt x="275239" y="41473"/>
                    <a:pt x="306583" y="28891"/>
                    <a:pt x="308892" y="28088"/>
                  </a:cubicBezTo>
                  <a:cubicBezTo>
                    <a:pt x="360516" y="9927"/>
                    <a:pt x="416089" y="0"/>
                    <a:pt x="473956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29" name="Полилиния: фигура 125">
              <a:extLst>
                <a:ext uri="{FF2B5EF4-FFF2-40B4-BE49-F238E27FC236}">
                  <a16:creationId xmlns:a16="http://schemas.microsoft.com/office/drawing/2014/main" id="{23A328AB-3CC7-4687-8C34-F9E93E0FD913}"/>
                </a:ext>
              </a:extLst>
            </p:cNvPr>
            <p:cNvSpPr/>
            <p:nvPr/>
          </p:nvSpPr>
          <p:spPr>
            <a:xfrm>
              <a:off x="5375896" y="2078159"/>
              <a:ext cx="706315" cy="737755"/>
            </a:xfrm>
            <a:custGeom>
              <a:avLst/>
              <a:gdLst>
                <a:gd name="connsiteX0" fmla="*/ 337591 w 706314"/>
                <a:gd name="connsiteY0" fmla="*/ 0 h 737754"/>
                <a:gd name="connsiteX1" fmla="*/ 706527 w 706314"/>
                <a:gd name="connsiteY1" fmla="*/ 368947 h 737754"/>
                <a:gd name="connsiteX2" fmla="*/ 337591 w 706314"/>
                <a:gd name="connsiteY2" fmla="*/ 737916 h 737754"/>
                <a:gd name="connsiteX3" fmla="*/ 0 w 706314"/>
                <a:gd name="connsiteY3" fmla="*/ 517952 h 737754"/>
                <a:gd name="connsiteX4" fmla="*/ 62890 w 706314"/>
                <a:gd name="connsiteY4" fmla="*/ 501442 h 737754"/>
                <a:gd name="connsiteX5" fmla="*/ 337591 w 706314"/>
                <a:gd name="connsiteY5" fmla="*/ 673885 h 737754"/>
                <a:gd name="connsiteX6" fmla="*/ 642500 w 706314"/>
                <a:gd name="connsiteY6" fmla="*/ 368947 h 737754"/>
                <a:gd name="connsiteX7" fmla="*/ 337591 w 706314"/>
                <a:gd name="connsiteY7" fmla="*/ 64031 h 737754"/>
                <a:gd name="connsiteX8" fmla="*/ 217378 w 706314"/>
                <a:gd name="connsiteY8" fmla="*/ 88651 h 737754"/>
                <a:gd name="connsiteX9" fmla="*/ 205857 w 706314"/>
                <a:gd name="connsiteY9" fmla="*/ 24241 h 737754"/>
                <a:gd name="connsiteX10" fmla="*/ 337591 w 706314"/>
                <a:gd name="connsiteY10" fmla="*/ 0 h 737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06314" h="737754">
                  <a:moveTo>
                    <a:pt x="337591" y="0"/>
                  </a:moveTo>
                  <a:cubicBezTo>
                    <a:pt x="541350" y="0"/>
                    <a:pt x="706527" y="165185"/>
                    <a:pt x="706527" y="368947"/>
                  </a:cubicBezTo>
                  <a:cubicBezTo>
                    <a:pt x="706527" y="572724"/>
                    <a:pt x="541350" y="737916"/>
                    <a:pt x="337591" y="737916"/>
                  </a:cubicBezTo>
                  <a:cubicBezTo>
                    <a:pt x="186849" y="737916"/>
                    <a:pt x="57244" y="647492"/>
                    <a:pt x="0" y="517952"/>
                  </a:cubicBezTo>
                  <a:lnTo>
                    <a:pt x="62890" y="501442"/>
                  </a:lnTo>
                  <a:cubicBezTo>
                    <a:pt x="112191" y="603504"/>
                    <a:pt x="216665" y="673885"/>
                    <a:pt x="337591" y="673885"/>
                  </a:cubicBezTo>
                  <a:cubicBezTo>
                    <a:pt x="505991" y="673885"/>
                    <a:pt x="642500" y="537371"/>
                    <a:pt x="642500" y="368947"/>
                  </a:cubicBezTo>
                  <a:cubicBezTo>
                    <a:pt x="642500" y="200547"/>
                    <a:pt x="505991" y="64031"/>
                    <a:pt x="337591" y="64031"/>
                  </a:cubicBezTo>
                  <a:cubicBezTo>
                    <a:pt x="294902" y="64031"/>
                    <a:pt x="254121" y="72487"/>
                    <a:pt x="217378" y="88651"/>
                  </a:cubicBezTo>
                  <a:cubicBezTo>
                    <a:pt x="183390" y="103597"/>
                    <a:pt x="153408" y="42958"/>
                    <a:pt x="205857" y="24241"/>
                  </a:cubicBezTo>
                  <a:cubicBezTo>
                    <a:pt x="246772" y="8590"/>
                    <a:pt x="291178" y="0"/>
                    <a:pt x="337591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30" name="Полилиния: фигура 126">
              <a:extLst>
                <a:ext uri="{FF2B5EF4-FFF2-40B4-BE49-F238E27FC236}">
                  <a16:creationId xmlns:a16="http://schemas.microsoft.com/office/drawing/2014/main" id="{BB0ED876-90E1-482D-981D-B5B54B80D066}"/>
                </a:ext>
              </a:extLst>
            </p:cNvPr>
            <p:cNvSpPr/>
            <p:nvPr/>
          </p:nvSpPr>
          <p:spPr>
            <a:xfrm>
              <a:off x="5374835" y="2456285"/>
              <a:ext cx="158626" cy="163022"/>
            </a:xfrm>
            <a:custGeom>
              <a:avLst/>
              <a:gdLst>
                <a:gd name="connsiteX0" fmla="*/ 149158 w 158626"/>
                <a:gd name="connsiteY0" fmla="*/ 8554 h 163021"/>
                <a:gd name="connsiteX1" fmla="*/ 149170 w 158626"/>
                <a:gd name="connsiteY1" fmla="*/ 8577 h 163021"/>
                <a:gd name="connsiteX2" fmla="*/ 150130 w 158626"/>
                <a:gd name="connsiteY2" fmla="*/ 52404 h 163021"/>
                <a:gd name="connsiteX3" fmla="*/ 53341 w 158626"/>
                <a:gd name="connsiteY3" fmla="*/ 153519 h 163021"/>
                <a:gd name="connsiteX4" fmla="*/ 9537 w 158626"/>
                <a:gd name="connsiteY4" fmla="*/ 154489 h 163021"/>
                <a:gd name="connsiteX5" fmla="*/ 9525 w 158626"/>
                <a:gd name="connsiteY5" fmla="*/ 154466 h 163021"/>
                <a:gd name="connsiteX6" fmla="*/ 8567 w 158626"/>
                <a:gd name="connsiteY6" fmla="*/ 110662 h 163021"/>
                <a:gd name="connsiteX7" fmla="*/ 105355 w 158626"/>
                <a:gd name="connsiteY7" fmla="*/ 9524 h 163021"/>
                <a:gd name="connsiteX8" fmla="*/ 149158 w 158626"/>
                <a:gd name="connsiteY8" fmla="*/ 8554 h 1630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8626" h="163021">
                  <a:moveTo>
                    <a:pt x="149158" y="8554"/>
                  </a:moveTo>
                  <a:lnTo>
                    <a:pt x="149170" y="8577"/>
                  </a:lnTo>
                  <a:cubicBezTo>
                    <a:pt x="161486" y="20377"/>
                    <a:pt x="161920" y="40073"/>
                    <a:pt x="150130" y="52404"/>
                  </a:cubicBezTo>
                  <a:lnTo>
                    <a:pt x="53341" y="153519"/>
                  </a:lnTo>
                  <a:cubicBezTo>
                    <a:pt x="41562" y="165826"/>
                    <a:pt x="21853" y="166265"/>
                    <a:pt x="9537" y="154489"/>
                  </a:cubicBezTo>
                  <a:lnTo>
                    <a:pt x="9525" y="154466"/>
                  </a:lnTo>
                  <a:cubicBezTo>
                    <a:pt x="-2788" y="142689"/>
                    <a:pt x="-3222" y="122970"/>
                    <a:pt x="8567" y="110662"/>
                  </a:cubicBezTo>
                  <a:lnTo>
                    <a:pt x="105355" y="9524"/>
                  </a:lnTo>
                  <a:cubicBezTo>
                    <a:pt x="117135" y="-2783"/>
                    <a:pt x="136845" y="-3222"/>
                    <a:pt x="149158" y="8554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31" name="Полилиния: фигура 127">
              <a:extLst>
                <a:ext uri="{FF2B5EF4-FFF2-40B4-BE49-F238E27FC236}">
                  <a16:creationId xmlns:a16="http://schemas.microsoft.com/office/drawing/2014/main" id="{45DCAC95-8DB8-4D84-9189-5A6E96D0F58B}"/>
                </a:ext>
              </a:extLst>
            </p:cNvPr>
            <p:cNvSpPr/>
            <p:nvPr/>
          </p:nvSpPr>
          <p:spPr>
            <a:xfrm>
              <a:off x="5245794" y="2325490"/>
              <a:ext cx="183563" cy="189115"/>
            </a:xfrm>
            <a:custGeom>
              <a:avLst/>
              <a:gdLst>
                <a:gd name="connsiteX0" fmla="*/ 174240 w 183563"/>
                <a:gd name="connsiteY0" fmla="*/ 8563 h 189114"/>
                <a:gd name="connsiteX1" fmla="*/ 174252 w 183563"/>
                <a:gd name="connsiteY1" fmla="*/ 8586 h 189114"/>
                <a:gd name="connsiteX2" fmla="*/ 175210 w 183563"/>
                <a:gd name="connsiteY2" fmla="*/ 52389 h 189114"/>
                <a:gd name="connsiteX3" fmla="*/ 53347 w 183563"/>
                <a:gd name="connsiteY3" fmla="*/ 179712 h 189114"/>
                <a:gd name="connsiteX4" fmla="*/ 9532 w 183563"/>
                <a:gd name="connsiteY4" fmla="*/ 180682 h 189114"/>
                <a:gd name="connsiteX5" fmla="*/ 9532 w 183563"/>
                <a:gd name="connsiteY5" fmla="*/ 180682 h 189114"/>
                <a:gd name="connsiteX6" fmla="*/ 8562 w 183563"/>
                <a:gd name="connsiteY6" fmla="*/ 136856 h 189114"/>
                <a:gd name="connsiteX7" fmla="*/ 130425 w 183563"/>
                <a:gd name="connsiteY7" fmla="*/ 9532 h 189114"/>
                <a:gd name="connsiteX8" fmla="*/ 174240 w 183563"/>
                <a:gd name="connsiteY8" fmla="*/ 8563 h 189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3563" h="189114">
                  <a:moveTo>
                    <a:pt x="174240" y="8563"/>
                  </a:moveTo>
                  <a:lnTo>
                    <a:pt x="174252" y="8586"/>
                  </a:lnTo>
                  <a:cubicBezTo>
                    <a:pt x="186566" y="20362"/>
                    <a:pt x="186991" y="40082"/>
                    <a:pt x="175210" y="52389"/>
                  </a:cubicBezTo>
                  <a:lnTo>
                    <a:pt x="53347" y="179712"/>
                  </a:lnTo>
                  <a:cubicBezTo>
                    <a:pt x="41557" y="192043"/>
                    <a:pt x="21857" y="192459"/>
                    <a:pt x="9532" y="180682"/>
                  </a:cubicBezTo>
                  <a:lnTo>
                    <a:pt x="9532" y="180682"/>
                  </a:lnTo>
                  <a:cubicBezTo>
                    <a:pt x="-2793" y="168883"/>
                    <a:pt x="-3218" y="149186"/>
                    <a:pt x="8562" y="136856"/>
                  </a:cubicBezTo>
                  <a:lnTo>
                    <a:pt x="130425" y="9532"/>
                  </a:lnTo>
                  <a:cubicBezTo>
                    <a:pt x="142215" y="-2798"/>
                    <a:pt x="161924" y="-3214"/>
                    <a:pt x="174240" y="8563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32" name="Полилиния: фигура 128">
              <a:extLst>
                <a:ext uri="{FF2B5EF4-FFF2-40B4-BE49-F238E27FC236}">
                  <a16:creationId xmlns:a16="http://schemas.microsoft.com/office/drawing/2014/main" id="{613C2342-E8AB-4B34-A851-68DAF577BDD3}"/>
                </a:ext>
              </a:extLst>
            </p:cNvPr>
            <p:cNvSpPr/>
            <p:nvPr/>
          </p:nvSpPr>
          <p:spPr>
            <a:xfrm>
              <a:off x="5120516" y="2325490"/>
              <a:ext cx="183563" cy="189115"/>
            </a:xfrm>
            <a:custGeom>
              <a:avLst/>
              <a:gdLst>
                <a:gd name="connsiteX0" fmla="*/ 9535 w 183563"/>
                <a:gd name="connsiteY0" fmla="*/ 8563 h 189114"/>
                <a:gd name="connsiteX1" fmla="*/ 9523 w 183563"/>
                <a:gd name="connsiteY1" fmla="*/ 8586 h 189114"/>
                <a:gd name="connsiteX2" fmla="*/ 8563 w 183563"/>
                <a:gd name="connsiteY2" fmla="*/ 52389 h 189114"/>
                <a:gd name="connsiteX3" fmla="*/ 130425 w 183563"/>
                <a:gd name="connsiteY3" fmla="*/ 179712 h 189114"/>
                <a:gd name="connsiteX4" fmla="*/ 174241 w 183563"/>
                <a:gd name="connsiteY4" fmla="*/ 180682 h 189114"/>
                <a:gd name="connsiteX5" fmla="*/ 174241 w 183563"/>
                <a:gd name="connsiteY5" fmla="*/ 180682 h 189114"/>
                <a:gd name="connsiteX6" fmla="*/ 175213 w 183563"/>
                <a:gd name="connsiteY6" fmla="*/ 136856 h 189114"/>
                <a:gd name="connsiteX7" fmla="*/ 53350 w 183563"/>
                <a:gd name="connsiteY7" fmla="*/ 9532 h 189114"/>
                <a:gd name="connsiteX8" fmla="*/ 9535 w 183563"/>
                <a:gd name="connsiteY8" fmla="*/ 8563 h 189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3563" h="189114">
                  <a:moveTo>
                    <a:pt x="9535" y="8563"/>
                  </a:moveTo>
                  <a:lnTo>
                    <a:pt x="9523" y="8586"/>
                  </a:lnTo>
                  <a:cubicBezTo>
                    <a:pt x="-2793" y="20362"/>
                    <a:pt x="-3216" y="40082"/>
                    <a:pt x="8563" y="52389"/>
                  </a:cubicBezTo>
                  <a:lnTo>
                    <a:pt x="130425" y="179712"/>
                  </a:lnTo>
                  <a:cubicBezTo>
                    <a:pt x="142217" y="192043"/>
                    <a:pt x="161915" y="192459"/>
                    <a:pt x="174241" y="180682"/>
                  </a:cubicBezTo>
                  <a:lnTo>
                    <a:pt x="174241" y="180682"/>
                  </a:lnTo>
                  <a:cubicBezTo>
                    <a:pt x="186568" y="168883"/>
                    <a:pt x="186991" y="149186"/>
                    <a:pt x="175213" y="136856"/>
                  </a:cubicBezTo>
                  <a:lnTo>
                    <a:pt x="53350" y="9532"/>
                  </a:lnTo>
                  <a:cubicBezTo>
                    <a:pt x="41558" y="-2798"/>
                    <a:pt x="21848" y="-3214"/>
                    <a:pt x="9535" y="8563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33" name="Полилиния: фигура 129">
              <a:extLst>
                <a:ext uri="{FF2B5EF4-FFF2-40B4-BE49-F238E27FC236}">
                  <a16:creationId xmlns:a16="http://schemas.microsoft.com/office/drawing/2014/main" id="{B58B0083-8FC4-4B3B-8C67-47A94A3C39D3}"/>
                </a:ext>
              </a:extLst>
            </p:cNvPr>
            <p:cNvSpPr/>
            <p:nvPr/>
          </p:nvSpPr>
          <p:spPr>
            <a:xfrm>
              <a:off x="5245794" y="2162413"/>
              <a:ext cx="183563" cy="189115"/>
            </a:xfrm>
            <a:custGeom>
              <a:avLst/>
              <a:gdLst>
                <a:gd name="connsiteX0" fmla="*/ 174240 w 183563"/>
                <a:gd name="connsiteY0" fmla="*/ 8566 h 189114"/>
                <a:gd name="connsiteX1" fmla="*/ 174252 w 183563"/>
                <a:gd name="connsiteY1" fmla="*/ 8578 h 189114"/>
                <a:gd name="connsiteX2" fmla="*/ 175210 w 183563"/>
                <a:gd name="connsiteY2" fmla="*/ 52395 h 189114"/>
                <a:gd name="connsiteX3" fmla="*/ 53347 w 183563"/>
                <a:gd name="connsiteY3" fmla="*/ 179721 h 189114"/>
                <a:gd name="connsiteX4" fmla="*/ 9532 w 183563"/>
                <a:gd name="connsiteY4" fmla="*/ 180691 h 189114"/>
                <a:gd name="connsiteX5" fmla="*/ 9532 w 183563"/>
                <a:gd name="connsiteY5" fmla="*/ 180691 h 189114"/>
                <a:gd name="connsiteX6" fmla="*/ 8562 w 183563"/>
                <a:gd name="connsiteY6" fmla="*/ 136862 h 189114"/>
                <a:gd name="connsiteX7" fmla="*/ 130425 w 183563"/>
                <a:gd name="connsiteY7" fmla="*/ 9527 h 189114"/>
                <a:gd name="connsiteX8" fmla="*/ 174240 w 183563"/>
                <a:gd name="connsiteY8" fmla="*/ 8566 h 189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3563" h="189114">
                  <a:moveTo>
                    <a:pt x="174240" y="8566"/>
                  </a:moveTo>
                  <a:lnTo>
                    <a:pt x="174252" y="8578"/>
                  </a:lnTo>
                  <a:cubicBezTo>
                    <a:pt x="186566" y="20371"/>
                    <a:pt x="186991" y="40081"/>
                    <a:pt x="175210" y="52395"/>
                  </a:cubicBezTo>
                  <a:lnTo>
                    <a:pt x="53347" y="179721"/>
                  </a:lnTo>
                  <a:cubicBezTo>
                    <a:pt x="41557" y="192028"/>
                    <a:pt x="21857" y="192467"/>
                    <a:pt x="9532" y="180691"/>
                  </a:cubicBezTo>
                  <a:lnTo>
                    <a:pt x="9532" y="180691"/>
                  </a:lnTo>
                  <a:cubicBezTo>
                    <a:pt x="-2793" y="168891"/>
                    <a:pt x="-3218" y="149172"/>
                    <a:pt x="8562" y="136862"/>
                  </a:cubicBezTo>
                  <a:lnTo>
                    <a:pt x="130425" y="9527"/>
                  </a:lnTo>
                  <a:cubicBezTo>
                    <a:pt x="142215" y="-2787"/>
                    <a:pt x="161924" y="-3224"/>
                    <a:pt x="174240" y="8566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34" name="Полилиния: фигура 130">
              <a:extLst>
                <a:ext uri="{FF2B5EF4-FFF2-40B4-BE49-F238E27FC236}">
                  <a16:creationId xmlns:a16="http://schemas.microsoft.com/office/drawing/2014/main" id="{FA384A0D-46A7-46ED-9D81-FFBB8FB5AEA9}"/>
                </a:ext>
              </a:extLst>
            </p:cNvPr>
            <p:cNvSpPr/>
            <p:nvPr/>
          </p:nvSpPr>
          <p:spPr>
            <a:xfrm>
              <a:off x="5120516" y="2162413"/>
              <a:ext cx="183563" cy="189115"/>
            </a:xfrm>
            <a:custGeom>
              <a:avLst/>
              <a:gdLst>
                <a:gd name="connsiteX0" fmla="*/ 9535 w 183563"/>
                <a:gd name="connsiteY0" fmla="*/ 8566 h 189114"/>
                <a:gd name="connsiteX1" fmla="*/ 9523 w 183563"/>
                <a:gd name="connsiteY1" fmla="*/ 8578 h 189114"/>
                <a:gd name="connsiteX2" fmla="*/ 8563 w 183563"/>
                <a:gd name="connsiteY2" fmla="*/ 52395 h 189114"/>
                <a:gd name="connsiteX3" fmla="*/ 130425 w 183563"/>
                <a:gd name="connsiteY3" fmla="*/ 179721 h 189114"/>
                <a:gd name="connsiteX4" fmla="*/ 174241 w 183563"/>
                <a:gd name="connsiteY4" fmla="*/ 180691 h 189114"/>
                <a:gd name="connsiteX5" fmla="*/ 174241 w 183563"/>
                <a:gd name="connsiteY5" fmla="*/ 180691 h 189114"/>
                <a:gd name="connsiteX6" fmla="*/ 175213 w 183563"/>
                <a:gd name="connsiteY6" fmla="*/ 136862 h 189114"/>
                <a:gd name="connsiteX7" fmla="*/ 53350 w 183563"/>
                <a:gd name="connsiteY7" fmla="*/ 9527 h 189114"/>
                <a:gd name="connsiteX8" fmla="*/ 9535 w 183563"/>
                <a:gd name="connsiteY8" fmla="*/ 8566 h 189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3563" h="189114">
                  <a:moveTo>
                    <a:pt x="9535" y="8566"/>
                  </a:moveTo>
                  <a:lnTo>
                    <a:pt x="9523" y="8578"/>
                  </a:lnTo>
                  <a:cubicBezTo>
                    <a:pt x="-2793" y="20371"/>
                    <a:pt x="-3216" y="40081"/>
                    <a:pt x="8563" y="52395"/>
                  </a:cubicBezTo>
                  <a:lnTo>
                    <a:pt x="130425" y="179721"/>
                  </a:lnTo>
                  <a:cubicBezTo>
                    <a:pt x="142217" y="192028"/>
                    <a:pt x="161915" y="192467"/>
                    <a:pt x="174241" y="180691"/>
                  </a:cubicBezTo>
                  <a:lnTo>
                    <a:pt x="174241" y="180691"/>
                  </a:lnTo>
                  <a:cubicBezTo>
                    <a:pt x="186568" y="168891"/>
                    <a:pt x="186991" y="149172"/>
                    <a:pt x="175213" y="136862"/>
                  </a:cubicBezTo>
                  <a:lnTo>
                    <a:pt x="53350" y="9527"/>
                  </a:lnTo>
                  <a:cubicBezTo>
                    <a:pt x="41558" y="-2787"/>
                    <a:pt x="21848" y="-3224"/>
                    <a:pt x="9535" y="8566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35" name="Полилиния: фигура 131">
              <a:extLst>
                <a:ext uri="{FF2B5EF4-FFF2-40B4-BE49-F238E27FC236}">
                  <a16:creationId xmlns:a16="http://schemas.microsoft.com/office/drawing/2014/main" id="{68850216-8E55-4966-8B98-894059B61B08}"/>
                </a:ext>
              </a:extLst>
            </p:cNvPr>
            <p:cNvSpPr/>
            <p:nvPr/>
          </p:nvSpPr>
          <p:spPr>
            <a:xfrm>
              <a:off x="5245794" y="2010402"/>
              <a:ext cx="183563" cy="189115"/>
            </a:xfrm>
            <a:custGeom>
              <a:avLst/>
              <a:gdLst>
                <a:gd name="connsiteX0" fmla="*/ 174240 w 183563"/>
                <a:gd name="connsiteY0" fmla="*/ 8567 h 189114"/>
                <a:gd name="connsiteX1" fmla="*/ 174252 w 183563"/>
                <a:gd name="connsiteY1" fmla="*/ 8579 h 189114"/>
                <a:gd name="connsiteX2" fmla="*/ 175210 w 183563"/>
                <a:gd name="connsiteY2" fmla="*/ 52396 h 189114"/>
                <a:gd name="connsiteX3" fmla="*/ 53347 w 183563"/>
                <a:gd name="connsiteY3" fmla="*/ 179720 h 189114"/>
                <a:gd name="connsiteX4" fmla="*/ 9532 w 183563"/>
                <a:gd name="connsiteY4" fmla="*/ 180680 h 189114"/>
                <a:gd name="connsiteX5" fmla="*/ 9532 w 183563"/>
                <a:gd name="connsiteY5" fmla="*/ 180680 h 189114"/>
                <a:gd name="connsiteX6" fmla="*/ 8562 w 183563"/>
                <a:gd name="connsiteY6" fmla="*/ 136863 h 189114"/>
                <a:gd name="connsiteX7" fmla="*/ 130425 w 183563"/>
                <a:gd name="connsiteY7" fmla="*/ 9528 h 189114"/>
                <a:gd name="connsiteX8" fmla="*/ 174240 w 183563"/>
                <a:gd name="connsiteY8" fmla="*/ 8567 h 189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3563" h="189114">
                  <a:moveTo>
                    <a:pt x="174240" y="8567"/>
                  </a:moveTo>
                  <a:lnTo>
                    <a:pt x="174252" y="8579"/>
                  </a:lnTo>
                  <a:cubicBezTo>
                    <a:pt x="186566" y="20369"/>
                    <a:pt x="186991" y="40082"/>
                    <a:pt x="175210" y="52396"/>
                  </a:cubicBezTo>
                  <a:lnTo>
                    <a:pt x="53347" y="179720"/>
                  </a:lnTo>
                  <a:cubicBezTo>
                    <a:pt x="41557" y="192036"/>
                    <a:pt x="21857" y="192470"/>
                    <a:pt x="9532" y="180680"/>
                  </a:cubicBezTo>
                  <a:lnTo>
                    <a:pt x="9532" y="180680"/>
                  </a:lnTo>
                  <a:cubicBezTo>
                    <a:pt x="-2793" y="168890"/>
                    <a:pt x="-3218" y="149177"/>
                    <a:pt x="8562" y="136863"/>
                  </a:cubicBezTo>
                  <a:lnTo>
                    <a:pt x="130425" y="9528"/>
                  </a:lnTo>
                  <a:cubicBezTo>
                    <a:pt x="142215" y="-2789"/>
                    <a:pt x="161924" y="-3223"/>
                    <a:pt x="174240" y="8567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36" name="Полилиния: фигура 132">
              <a:extLst>
                <a:ext uri="{FF2B5EF4-FFF2-40B4-BE49-F238E27FC236}">
                  <a16:creationId xmlns:a16="http://schemas.microsoft.com/office/drawing/2014/main" id="{14C0481D-3DED-4E9C-8E40-BE50F0771D4D}"/>
                </a:ext>
              </a:extLst>
            </p:cNvPr>
            <p:cNvSpPr/>
            <p:nvPr/>
          </p:nvSpPr>
          <p:spPr>
            <a:xfrm>
              <a:off x="5120516" y="2010402"/>
              <a:ext cx="183563" cy="189115"/>
            </a:xfrm>
            <a:custGeom>
              <a:avLst/>
              <a:gdLst>
                <a:gd name="connsiteX0" fmla="*/ 9535 w 183563"/>
                <a:gd name="connsiteY0" fmla="*/ 8567 h 189114"/>
                <a:gd name="connsiteX1" fmla="*/ 9523 w 183563"/>
                <a:gd name="connsiteY1" fmla="*/ 8579 h 189114"/>
                <a:gd name="connsiteX2" fmla="*/ 8563 w 183563"/>
                <a:gd name="connsiteY2" fmla="*/ 52396 h 189114"/>
                <a:gd name="connsiteX3" fmla="*/ 130425 w 183563"/>
                <a:gd name="connsiteY3" fmla="*/ 179720 h 189114"/>
                <a:gd name="connsiteX4" fmla="*/ 174241 w 183563"/>
                <a:gd name="connsiteY4" fmla="*/ 180680 h 189114"/>
                <a:gd name="connsiteX5" fmla="*/ 174241 w 183563"/>
                <a:gd name="connsiteY5" fmla="*/ 180680 h 189114"/>
                <a:gd name="connsiteX6" fmla="*/ 175213 w 183563"/>
                <a:gd name="connsiteY6" fmla="*/ 136863 h 189114"/>
                <a:gd name="connsiteX7" fmla="*/ 53350 w 183563"/>
                <a:gd name="connsiteY7" fmla="*/ 9528 h 189114"/>
                <a:gd name="connsiteX8" fmla="*/ 9535 w 183563"/>
                <a:gd name="connsiteY8" fmla="*/ 8567 h 189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3563" h="189114">
                  <a:moveTo>
                    <a:pt x="9535" y="8567"/>
                  </a:moveTo>
                  <a:lnTo>
                    <a:pt x="9523" y="8579"/>
                  </a:lnTo>
                  <a:cubicBezTo>
                    <a:pt x="-2793" y="20369"/>
                    <a:pt x="-3216" y="40082"/>
                    <a:pt x="8563" y="52396"/>
                  </a:cubicBezTo>
                  <a:lnTo>
                    <a:pt x="130425" y="179720"/>
                  </a:lnTo>
                  <a:cubicBezTo>
                    <a:pt x="142217" y="192036"/>
                    <a:pt x="161915" y="192470"/>
                    <a:pt x="174241" y="180680"/>
                  </a:cubicBezTo>
                  <a:lnTo>
                    <a:pt x="174241" y="180680"/>
                  </a:lnTo>
                  <a:cubicBezTo>
                    <a:pt x="186568" y="168890"/>
                    <a:pt x="186991" y="149177"/>
                    <a:pt x="175213" y="136863"/>
                  </a:cubicBezTo>
                  <a:lnTo>
                    <a:pt x="53350" y="9528"/>
                  </a:lnTo>
                  <a:cubicBezTo>
                    <a:pt x="41558" y="-2789"/>
                    <a:pt x="21848" y="-3223"/>
                    <a:pt x="9535" y="8567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37" name="Полилиния: фигура 133">
              <a:extLst>
                <a:ext uri="{FF2B5EF4-FFF2-40B4-BE49-F238E27FC236}">
                  <a16:creationId xmlns:a16="http://schemas.microsoft.com/office/drawing/2014/main" id="{B82E9D82-4723-4E70-81B8-07995C16C596}"/>
                </a:ext>
              </a:extLst>
            </p:cNvPr>
            <p:cNvSpPr/>
            <p:nvPr/>
          </p:nvSpPr>
          <p:spPr>
            <a:xfrm>
              <a:off x="5367674" y="1841359"/>
              <a:ext cx="61880" cy="230909"/>
            </a:xfrm>
            <a:custGeom>
              <a:avLst/>
              <a:gdLst>
                <a:gd name="connsiteX0" fmla="*/ 30989 w 61880"/>
                <a:gd name="connsiteY0" fmla="*/ 0 h 230909"/>
                <a:gd name="connsiteX1" fmla="*/ 31000 w 61880"/>
                <a:gd name="connsiteY1" fmla="*/ 0 h 230909"/>
                <a:gd name="connsiteX2" fmla="*/ 61987 w 61880"/>
                <a:gd name="connsiteY2" fmla="*/ 30988 h 230909"/>
                <a:gd name="connsiteX3" fmla="*/ 61987 w 61880"/>
                <a:gd name="connsiteY3" fmla="*/ 199988 h 230909"/>
                <a:gd name="connsiteX4" fmla="*/ 31000 w 61880"/>
                <a:gd name="connsiteY4" fmla="*/ 230976 h 230909"/>
                <a:gd name="connsiteX5" fmla="*/ 30989 w 61880"/>
                <a:gd name="connsiteY5" fmla="*/ 230976 h 230909"/>
                <a:gd name="connsiteX6" fmla="*/ 0 w 61880"/>
                <a:gd name="connsiteY6" fmla="*/ 199988 h 230909"/>
                <a:gd name="connsiteX7" fmla="*/ 0 w 61880"/>
                <a:gd name="connsiteY7" fmla="*/ 30988 h 230909"/>
                <a:gd name="connsiteX8" fmla="*/ 30989 w 61880"/>
                <a:gd name="connsiteY8" fmla="*/ 0 h 230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1880" h="230909">
                  <a:moveTo>
                    <a:pt x="30989" y="0"/>
                  </a:moveTo>
                  <a:lnTo>
                    <a:pt x="31000" y="0"/>
                  </a:lnTo>
                  <a:cubicBezTo>
                    <a:pt x="48043" y="0"/>
                    <a:pt x="61987" y="13942"/>
                    <a:pt x="61987" y="30988"/>
                  </a:cubicBezTo>
                  <a:lnTo>
                    <a:pt x="61987" y="199988"/>
                  </a:lnTo>
                  <a:cubicBezTo>
                    <a:pt x="61987" y="217034"/>
                    <a:pt x="48043" y="230976"/>
                    <a:pt x="31000" y="230976"/>
                  </a:cubicBezTo>
                  <a:lnTo>
                    <a:pt x="30989" y="230976"/>
                  </a:lnTo>
                  <a:cubicBezTo>
                    <a:pt x="13944" y="230976"/>
                    <a:pt x="0" y="217034"/>
                    <a:pt x="0" y="199988"/>
                  </a:cubicBezTo>
                  <a:lnTo>
                    <a:pt x="0" y="30988"/>
                  </a:lnTo>
                  <a:cubicBezTo>
                    <a:pt x="0" y="13942"/>
                    <a:pt x="13944" y="0"/>
                    <a:pt x="30989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38" name="Полилиния: фигура 136">
              <a:extLst>
                <a:ext uri="{FF2B5EF4-FFF2-40B4-BE49-F238E27FC236}">
                  <a16:creationId xmlns:a16="http://schemas.microsoft.com/office/drawing/2014/main" id="{18A65946-3DDF-4B77-A30B-C8F77E1D78B3}"/>
                </a:ext>
              </a:extLst>
            </p:cNvPr>
            <p:cNvSpPr/>
            <p:nvPr/>
          </p:nvSpPr>
          <p:spPr>
            <a:xfrm>
              <a:off x="5250810" y="1705501"/>
              <a:ext cx="61880" cy="336204"/>
            </a:xfrm>
            <a:custGeom>
              <a:avLst/>
              <a:gdLst>
                <a:gd name="connsiteX0" fmla="*/ 30986 w 61880"/>
                <a:gd name="connsiteY0" fmla="*/ 0 h 336203"/>
                <a:gd name="connsiteX1" fmla="*/ 30998 w 61880"/>
                <a:gd name="connsiteY1" fmla="*/ 0 h 336203"/>
                <a:gd name="connsiteX2" fmla="*/ 61984 w 61880"/>
                <a:gd name="connsiteY2" fmla="*/ 30988 h 336203"/>
                <a:gd name="connsiteX3" fmla="*/ 61984 w 61880"/>
                <a:gd name="connsiteY3" fmla="*/ 305359 h 336203"/>
                <a:gd name="connsiteX4" fmla="*/ 30998 w 61880"/>
                <a:gd name="connsiteY4" fmla="*/ 336347 h 336203"/>
                <a:gd name="connsiteX5" fmla="*/ 30986 w 61880"/>
                <a:gd name="connsiteY5" fmla="*/ 336347 h 336203"/>
                <a:gd name="connsiteX6" fmla="*/ 0 w 61880"/>
                <a:gd name="connsiteY6" fmla="*/ 305359 h 336203"/>
                <a:gd name="connsiteX7" fmla="*/ 0 w 61880"/>
                <a:gd name="connsiteY7" fmla="*/ 30988 h 336203"/>
                <a:gd name="connsiteX8" fmla="*/ 30986 w 61880"/>
                <a:gd name="connsiteY8" fmla="*/ 0 h 3362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1880" h="336203">
                  <a:moveTo>
                    <a:pt x="30986" y="0"/>
                  </a:moveTo>
                  <a:lnTo>
                    <a:pt x="30998" y="0"/>
                  </a:lnTo>
                  <a:cubicBezTo>
                    <a:pt x="48041" y="0"/>
                    <a:pt x="61984" y="13942"/>
                    <a:pt x="61984" y="30988"/>
                  </a:cubicBezTo>
                  <a:lnTo>
                    <a:pt x="61984" y="305359"/>
                  </a:lnTo>
                  <a:cubicBezTo>
                    <a:pt x="61984" y="322404"/>
                    <a:pt x="48041" y="336347"/>
                    <a:pt x="30998" y="336347"/>
                  </a:cubicBezTo>
                  <a:lnTo>
                    <a:pt x="30986" y="336347"/>
                  </a:lnTo>
                  <a:cubicBezTo>
                    <a:pt x="13942" y="336347"/>
                    <a:pt x="0" y="322404"/>
                    <a:pt x="0" y="305359"/>
                  </a:cubicBezTo>
                  <a:lnTo>
                    <a:pt x="0" y="30988"/>
                  </a:lnTo>
                  <a:cubicBezTo>
                    <a:pt x="0" y="13942"/>
                    <a:pt x="13942" y="0"/>
                    <a:pt x="30986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39" name="Полилиния: фигура 137">
              <a:extLst>
                <a:ext uri="{FF2B5EF4-FFF2-40B4-BE49-F238E27FC236}">
                  <a16:creationId xmlns:a16="http://schemas.microsoft.com/office/drawing/2014/main" id="{78EFCEAC-3B70-4824-B349-9EDBF918C61E}"/>
                </a:ext>
              </a:extLst>
            </p:cNvPr>
            <p:cNvSpPr/>
            <p:nvPr/>
          </p:nvSpPr>
          <p:spPr>
            <a:xfrm>
              <a:off x="5472058" y="2091087"/>
              <a:ext cx="61880" cy="426720"/>
            </a:xfrm>
            <a:custGeom>
              <a:avLst/>
              <a:gdLst>
                <a:gd name="connsiteX0" fmla="*/ 30989 w 61880"/>
                <a:gd name="connsiteY0" fmla="*/ 0 h 426720"/>
                <a:gd name="connsiteX1" fmla="*/ 31000 w 61880"/>
                <a:gd name="connsiteY1" fmla="*/ 0 h 426720"/>
                <a:gd name="connsiteX2" fmla="*/ 61987 w 61880"/>
                <a:gd name="connsiteY2" fmla="*/ 30990 h 426720"/>
                <a:gd name="connsiteX3" fmla="*/ 61987 w 61880"/>
                <a:gd name="connsiteY3" fmla="*/ 395734 h 426720"/>
                <a:gd name="connsiteX4" fmla="*/ 31000 w 61880"/>
                <a:gd name="connsiteY4" fmla="*/ 426722 h 426720"/>
                <a:gd name="connsiteX5" fmla="*/ 30989 w 61880"/>
                <a:gd name="connsiteY5" fmla="*/ 426722 h 426720"/>
                <a:gd name="connsiteX6" fmla="*/ 0 w 61880"/>
                <a:gd name="connsiteY6" fmla="*/ 395734 h 426720"/>
                <a:gd name="connsiteX7" fmla="*/ 0 w 61880"/>
                <a:gd name="connsiteY7" fmla="*/ 30990 h 426720"/>
                <a:gd name="connsiteX8" fmla="*/ 30989 w 61880"/>
                <a:gd name="connsiteY8" fmla="*/ 0 h 426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1880" h="426720">
                  <a:moveTo>
                    <a:pt x="30989" y="0"/>
                  </a:moveTo>
                  <a:lnTo>
                    <a:pt x="31000" y="0"/>
                  </a:lnTo>
                  <a:cubicBezTo>
                    <a:pt x="48043" y="0"/>
                    <a:pt x="61987" y="13945"/>
                    <a:pt x="61987" y="30990"/>
                  </a:cubicBezTo>
                  <a:lnTo>
                    <a:pt x="61987" y="395734"/>
                  </a:lnTo>
                  <a:cubicBezTo>
                    <a:pt x="61987" y="412775"/>
                    <a:pt x="48043" y="426722"/>
                    <a:pt x="31000" y="426722"/>
                  </a:cubicBezTo>
                  <a:lnTo>
                    <a:pt x="30989" y="426722"/>
                  </a:lnTo>
                  <a:cubicBezTo>
                    <a:pt x="13944" y="426722"/>
                    <a:pt x="0" y="412775"/>
                    <a:pt x="0" y="395734"/>
                  </a:cubicBezTo>
                  <a:lnTo>
                    <a:pt x="0" y="30990"/>
                  </a:lnTo>
                  <a:cubicBezTo>
                    <a:pt x="0" y="13945"/>
                    <a:pt x="13944" y="0"/>
                    <a:pt x="30989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40" name="Полилиния: фигура 138">
              <a:extLst>
                <a:ext uri="{FF2B5EF4-FFF2-40B4-BE49-F238E27FC236}">
                  <a16:creationId xmlns:a16="http://schemas.microsoft.com/office/drawing/2014/main" id="{35C731DF-96A1-403E-B2CD-614FD6F2BEDA}"/>
                </a:ext>
              </a:extLst>
            </p:cNvPr>
            <p:cNvSpPr/>
            <p:nvPr/>
          </p:nvSpPr>
          <p:spPr>
            <a:xfrm>
              <a:off x="5020122" y="2091087"/>
              <a:ext cx="61880" cy="426720"/>
            </a:xfrm>
            <a:custGeom>
              <a:avLst/>
              <a:gdLst>
                <a:gd name="connsiteX0" fmla="*/ 30998 w 61880"/>
                <a:gd name="connsiteY0" fmla="*/ 0 h 426720"/>
                <a:gd name="connsiteX1" fmla="*/ 30986 w 61880"/>
                <a:gd name="connsiteY1" fmla="*/ 0 h 426720"/>
                <a:gd name="connsiteX2" fmla="*/ 0 w 61880"/>
                <a:gd name="connsiteY2" fmla="*/ 30990 h 426720"/>
                <a:gd name="connsiteX3" fmla="*/ 0 w 61880"/>
                <a:gd name="connsiteY3" fmla="*/ 395734 h 426720"/>
                <a:gd name="connsiteX4" fmla="*/ 30986 w 61880"/>
                <a:gd name="connsiteY4" fmla="*/ 426722 h 426720"/>
                <a:gd name="connsiteX5" fmla="*/ 30998 w 61880"/>
                <a:gd name="connsiteY5" fmla="*/ 426722 h 426720"/>
                <a:gd name="connsiteX6" fmla="*/ 61984 w 61880"/>
                <a:gd name="connsiteY6" fmla="*/ 395734 h 426720"/>
                <a:gd name="connsiteX7" fmla="*/ 61984 w 61880"/>
                <a:gd name="connsiteY7" fmla="*/ 30990 h 426720"/>
                <a:gd name="connsiteX8" fmla="*/ 30998 w 61880"/>
                <a:gd name="connsiteY8" fmla="*/ 0 h 426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1880" h="426720">
                  <a:moveTo>
                    <a:pt x="30998" y="0"/>
                  </a:moveTo>
                  <a:lnTo>
                    <a:pt x="30986" y="0"/>
                  </a:lnTo>
                  <a:cubicBezTo>
                    <a:pt x="13942" y="0"/>
                    <a:pt x="0" y="13945"/>
                    <a:pt x="0" y="30990"/>
                  </a:cubicBezTo>
                  <a:lnTo>
                    <a:pt x="0" y="395734"/>
                  </a:lnTo>
                  <a:cubicBezTo>
                    <a:pt x="0" y="412775"/>
                    <a:pt x="13942" y="426722"/>
                    <a:pt x="30986" y="426722"/>
                  </a:cubicBezTo>
                  <a:lnTo>
                    <a:pt x="30998" y="426722"/>
                  </a:lnTo>
                  <a:cubicBezTo>
                    <a:pt x="48043" y="426722"/>
                    <a:pt x="61984" y="412775"/>
                    <a:pt x="61984" y="395734"/>
                  </a:cubicBezTo>
                  <a:lnTo>
                    <a:pt x="61984" y="30990"/>
                  </a:lnTo>
                  <a:cubicBezTo>
                    <a:pt x="61984" y="13945"/>
                    <a:pt x="48043" y="0"/>
                    <a:pt x="30998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41" name="Полилиния: фигура 139">
              <a:extLst>
                <a:ext uri="{FF2B5EF4-FFF2-40B4-BE49-F238E27FC236}">
                  <a16:creationId xmlns:a16="http://schemas.microsoft.com/office/drawing/2014/main" id="{8C6EA598-2D11-4736-ADBD-999A71EFC502}"/>
                </a:ext>
              </a:extLst>
            </p:cNvPr>
            <p:cNvSpPr/>
            <p:nvPr/>
          </p:nvSpPr>
          <p:spPr>
            <a:xfrm>
              <a:off x="5020634" y="2456285"/>
              <a:ext cx="158626" cy="163022"/>
            </a:xfrm>
            <a:custGeom>
              <a:avLst/>
              <a:gdLst>
                <a:gd name="connsiteX0" fmla="*/ 9537 w 158626"/>
                <a:gd name="connsiteY0" fmla="*/ 8554 h 163021"/>
                <a:gd name="connsiteX1" fmla="*/ 9528 w 158626"/>
                <a:gd name="connsiteY1" fmla="*/ 8577 h 163021"/>
                <a:gd name="connsiteX2" fmla="*/ 8567 w 158626"/>
                <a:gd name="connsiteY2" fmla="*/ 52404 h 163021"/>
                <a:gd name="connsiteX3" fmla="*/ 105355 w 158626"/>
                <a:gd name="connsiteY3" fmla="*/ 153519 h 163021"/>
                <a:gd name="connsiteX4" fmla="*/ 149158 w 158626"/>
                <a:gd name="connsiteY4" fmla="*/ 154489 h 163021"/>
                <a:gd name="connsiteX5" fmla="*/ 149170 w 158626"/>
                <a:gd name="connsiteY5" fmla="*/ 154466 h 163021"/>
                <a:gd name="connsiteX6" fmla="*/ 150130 w 158626"/>
                <a:gd name="connsiteY6" fmla="*/ 110662 h 163021"/>
                <a:gd name="connsiteX7" fmla="*/ 53340 w 158626"/>
                <a:gd name="connsiteY7" fmla="*/ 9524 h 163021"/>
                <a:gd name="connsiteX8" fmla="*/ 9537 w 158626"/>
                <a:gd name="connsiteY8" fmla="*/ 8554 h 1630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8626" h="163021">
                  <a:moveTo>
                    <a:pt x="9537" y="8554"/>
                  </a:moveTo>
                  <a:lnTo>
                    <a:pt x="9528" y="8577"/>
                  </a:lnTo>
                  <a:cubicBezTo>
                    <a:pt x="-2789" y="20377"/>
                    <a:pt x="-3223" y="40073"/>
                    <a:pt x="8567" y="52404"/>
                  </a:cubicBezTo>
                  <a:lnTo>
                    <a:pt x="105355" y="153519"/>
                  </a:lnTo>
                  <a:cubicBezTo>
                    <a:pt x="117135" y="165826"/>
                    <a:pt x="136844" y="166265"/>
                    <a:pt x="149158" y="154489"/>
                  </a:cubicBezTo>
                  <a:lnTo>
                    <a:pt x="149170" y="154466"/>
                  </a:lnTo>
                  <a:cubicBezTo>
                    <a:pt x="161486" y="142689"/>
                    <a:pt x="161920" y="122970"/>
                    <a:pt x="150130" y="110662"/>
                  </a:cubicBezTo>
                  <a:lnTo>
                    <a:pt x="53340" y="9524"/>
                  </a:lnTo>
                  <a:cubicBezTo>
                    <a:pt x="41562" y="-2783"/>
                    <a:pt x="21853" y="-3222"/>
                    <a:pt x="9537" y="8554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42" name="Полилиния: фигура 140">
              <a:extLst>
                <a:ext uri="{FF2B5EF4-FFF2-40B4-BE49-F238E27FC236}">
                  <a16:creationId xmlns:a16="http://schemas.microsoft.com/office/drawing/2014/main" id="{AA4606DE-7BB2-4FE1-BBB0-EDF5EEE28A19}"/>
                </a:ext>
              </a:extLst>
            </p:cNvPr>
            <p:cNvSpPr/>
            <p:nvPr/>
          </p:nvSpPr>
          <p:spPr>
            <a:xfrm>
              <a:off x="5120535" y="1841359"/>
              <a:ext cx="61880" cy="230909"/>
            </a:xfrm>
            <a:custGeom>
              <a:avLst/>
              <a:gdLst>
                <a:gd name="connsiteX0" fmla="*/ 30986 w 61880"/>
                <a:gd name="connsiteY0" fmla="*/ 0 h 230909"/>
                <a:gd name="connsiteX1" fmla="*/ 30998 w 61880"/>
                <a:gd name="connsiteY1" fmla="*/ 0 h 230909"/>
                <a:gd name="connsiteX2" fmla="*/ 61984 w 61880"/>
                <a:gd name="connsiteY2" fmla="*/ 30988 h 230909"/>
                <a:gd name="connsiteX3" fmla="*/ 61984 w 61880"/>
                <a:gd name="connsiteY3" fmla="*/ 199988 h 230909"/>
                <a:gd name="connsiteX4" fmla="*/ 30998 w 61880"/>
                <a:gd name="connsiteY4" fmla="*/ 230976 h 230909"/>
                <a:gd name="connsiteX5" fmla="*/ 30986 w 61880"/>
                <a:gd name="connsiteY5" fmla="*/ 230976 h 230909"/>
                <a:gd name="connsiteX6" fmla="*/ 0 w 61880"/>
                <a:gd name="connsiteY6" fmla="*/ 199988 h 230909"/>
                <a:gd name="connsiteX7" fmla="*/ 0 w 61880"/>
                <a:gd name="connsiteY7" fmla="*/ 30988 h 230909"/>
                <a:gd name="connsiteX8" fmla="*/ 30986 w 61880"/>
                <a:gd name="connsiteY8" fmla="*/ 0 h 230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1880" h="230909">
                  <a:moveTo>
                    <a:pt x="30986" y="0"/>
                  </a:moveTo>
                  <a:lnTo>
                    <a:pt x="30998" y="0"/>
                  </a:lnTo>
                  <a:cubicBezTo>
                    <a:pt x="48043" y="0"/>
                    <a:pt x="61984" y="13942"/>
                    <a:pt x="61984" y="30988"/>
                  </a:cubicBezTo>
                  <a:lnTo>
                    <a:pt x="61984" y="199988"/>
                  </a:lnTo>
                  <a:cubicBezTo>
                    <a:pt x="61984" y="217034"/>
                    <a:pt x="48043" y="230976"/>
                    <a:pt x="30998" y="230976"/>
                  </a:cubicBezTo>
                  <a:lnTo>
                    <a:pt x="30986" y="230976"/>
                  </a:lnTo>
                  <a:cubicBezTo>
                    <a:pt x="13944" y="230976"/>
                    <a:pt x="0" y="217034"/>
                    <a:pt x="0" y="199988"/>
                  </a:cubicBezTo>
                  <a:lnTo>
                    <a:pt x="0" y="30988"/>
                  </a:lnTo>
                  <a:cubicBezTo>
                    <a:pt x="0" y="13942"/>
                    <a:pt x="13944" y="0"/>
                    <a:pt x="30986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</p:grpSp>
      <p:cxnSp>
        <p:nvCxnSpPr>
          <p:cNvPr id="43" name="Прямая соединительная линия 42"/>
          <p:cNvCxnSpPr/>
          <p:nvPr/>
        </p:nvCxnSpPr>
        <p:spPr>
          <a:xfrm>
            <a:off x="759381" y="4596897"/>
            <a:ext cx="8342361" cy="0"/>
          </a:xfrm>
          <a:prstGeom prst="line">
            <a:avLst/>
          </a:prstGeom>
          <a:noFill/>
          <a:ln w="25400" cap="flat" cmpd="sng" algn="ctr">
            <a:solidFill>
              <a:srgbClr val="007A40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2056975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 txBox="1">
            <a:spLocks/>
          </p:cNvSpPr>
          <p:nvPr/>
        </p:nvSpPr>
        <p:spPr bwMode="auto">
          <a:xfrm>
            <a:off x="1863826" y="679054"/>
            <a:ext cx="7091561" cy="601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1300" b="1">
              <a:solidFill>
                <a:srgbClr val="02842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993" name="Прямоугольник 2"/>
          <p:cNvSpPr>
            <a:spLocks noChangeArrowheads="1"/>
          </p:cNvSpPr>
          <p:nvPr/>
        </p:nvSpPr>
        <p:spPr bwMode="auto">
          <a:xfrm>
            <a:off x="542633" y="170258"/>
            <a:ext cx="868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ru-RU" sz="2000" b="1" dirty="0">
                <a:latin typeface="Arial Narrow" panose="020B0606020202030204" pitchFamily="34" charset="0"/>
              </a:rPr>
              <a:t>СТРОИТЕЛЬСТВО ТЕПЛИЧНОГО КОМПЛЕКСА </a:t>
            </a:r>
          </a:p>
        </p:txBody>
      </p:sp>
      <p:sp>
        <p:nvSpPr>
          <p:cNvPr id="41996" name="Прямоугольник 1"/>
          <p:cNvSpPr>
            <a:spLocks noChangeArrowheads="1"/>
          </p:cNvSpPr>
          <p:nvPr/>
        </p:nvSpPr>
        <p:spPr bwMode="auto">
          <a:xfrm>
            <a:off x="4438354" y="3279379"/>
            <a:ext cx="184731" cy="317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1463">
              <a:latin typeface="Arial Narrow" panose="020B0606020202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1122" y="662818"/>
            <a:ext cx="4019049" cy="3660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b="1" dirty="0">
                <a:solidFill>
                  <a:srgbClr val="007A4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ОБЩАЯ ИНФОРМАЦИЯ ПО ПРОЕКТУ</a:t>
            </a:r>
            <a:endParaRPr lang="ru-RU" sz="2000" dirty="0">
              <a:solidFill>
                <a:srgbClr val="007A40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6511878"/>
              </p:ext>
            </p:extLst>
          </p:nvPr>
        </p:nvGraphicFramePr>
        <p:xfrm>
          <a:off x="411462" y="1032862"/>
          <a:ext cx="8543925" cy="11636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97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460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32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Место реализации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96" marR="61996" marT="0" marB="0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Западно-Казахстанская область, г. Уральск, п.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Зачаганск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6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Ввод</a:t>
                      </a:r>
                      <a:r>
                        <a:rPr lang="kk-KZ" sz="1100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в эксплуатацию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96" marR="61996" marT="0" marB="0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Июль 2020 года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6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Обеспеченность ЗУ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96" marR="61996" marT="0" marB="0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5,6 га для обслуживания ТК, общая площадь земельного участка  составляет 15,56 га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8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Транспортная инфраструктура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96" marR="61996" marT="0" marB="0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сети автомобильных дорог, железнодорожных путей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6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Коммуникации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96" marR="61996" marT="0" marB="0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Имеется вся необходимая коммуникация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6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Годовой объем производства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96" marR="61996" marT="0" marB="0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Огурцы, томаты 3 194 тонн в 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06981" y="2266680"/>
            <a:ext cx="9189738" cy="604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ru-RU" b="1" dirty="0">
                <a:solidFill>
                  <a:srgbClr val="007A4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  ПРЕДВАРИТЕЛЬНЫЕ УСЛОВИЯ РЕАЛИЗАЦИИ</a:t>
            </a:r>
            <a:endParaRPr lang="ru-RU" sz="2000" dirty="0">
              <a:solidFill>
                <a:srgbClr val="007A40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80340" algn="l"/>
              </a:tabLst>
            </a:pPr>
            <a:r>
              <a:rPr lang="ru-RU" sz="1400" dirty="0">
                <a:latin typeface="Arial Narrow" panose="020B0606020202030204" pitchFamily="34" charset="0"/>
                <a:ea typeface="Times New Roman" panose="02020603050405020304" pitchFamily="18" charset="0"/>
              </a:rPr>
              <a:t>Рефинансирование задолженности БВУ, вхождение в состав учредителей ТОО</a:t>
            </a:r>
            <a:endParaRPr lang="ru-RU" sz="1400" i="1" dirty="0"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8563" y="3667041"/>
            <a:ext cx="929104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>
                <a:latin typeface="Arial Narrow" panose="020B0606020202030204" pitchFamily="34" charset="0"/>
              </a:rPr>
              <a:t>*Стоимость может меняться в зависимости от актуальной оценки, проведенной независимой оценочной компанией.</a:t>
            </a:r>
          </a:p>
          <a:p>
            <a:r>
              <a:rPr lang="ru-RU" sz="800" dirty="0">
                <a:latin typeface="Arial Narrow" panose="020B0606020202030204" pitchFamily="34" charset="0"/>
              </a:rPr>
              <a:t>Имеется потребность в привлечении инвестиций.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45328" y="4100569"/>
            <a:ext cx="94532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>
                <a:solidFill>
                  <a:srgbClr val="007A4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3. ПРОЧАЯ ИНФОРМАЦИЯ:</a:t>
            </a:r>
            <a:r>
              <a:rPr lang="ru-RU" dirty="0">
                <a:solidFill>
                  <a:srgbClr val="007A4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ru-RU" sz="1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1100" dirty="0">
                <a:latin typeface="Arial Narrow" panose="020B0606020202030204" pitchFamily="34" charset="0"/>
              </a:rPr>
              <a:t>Имеются все необходимые коммуникации. Клиентом в данный момент проводится реализация огурцов и томатов в г. Атырау, г. Актобе, г. Актау, г. Усть-Каменогорск, г. Шымкент, г. Костанай. Возможен экспорт продукции в Российскую Федерацию, в связи с близостью расположения к границе.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862373"/>
              </p:ext>
            </p:extLst>
          </p:nvPr>
        </p:nvGraphicFramePr>
        <p:xfrm>
          <a:off x="474695" y="2870820"/>
          <a:ext cx="9088155" cy="8424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40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1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45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88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32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62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Предмет реализуемого имущества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AC7B"/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Стоимость реализации, млн</a:t>
                      </a:r>
                      <a:r>
                        <a:rPr lang="ru-RU" sz="1000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тенге*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AC7B"/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Срок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AC7B"/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Аванс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AC7B"/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Периодичность платежей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AC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5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Имущество - оборудование тепличного комплекса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2 518,4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До 6 лет</a:t>
                      </a:r>
                      <a:endParaRPr lang="ru-RU" sz="1050" b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Не менее 10%</a:t>
                      </a:r>
                      <a:endParaRPr lang="ru-RU" sz="1050" b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Не менее 2 раза в год</a:t>
                      </a:r>
                      <a:endParaRPr lang="ru-RU" sz="1050" b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5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Здание тепличного комплекса, расположенное на земельном участке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3 296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8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Итого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5 814 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984A5268-5CDA-42B6-AD15-B1CE23E6965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563" y="4801816"/>
            <a:ext cx="2845435" cy="1709051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13583DDB-1D7A-47F7-8970-AE2D0EA6ABBE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994" y="4801815"/>
            <a:ext cx="2953874" cy="1709051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B8E0CF57-0793-426F-863F-6A225F8C8586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3864" y="4801814"/>
            <a:ext cx="2827655" cy="1709051"/>
          </a:xfrm>
          <a:prstGeom prst="rect">
            <a:avLst/>
          </a:prstGeom>
        </p:spPr>
      </p:pic>
      <p:grpSp>
        <p:nvGrpSpPr>
          <p:cNvPr id="41" name="Рисунок 2">
            <a:extLst>
              <a:ext uri="{FF2B5EF4-FFF2-40B4-BE49-F238E27FC236}">
                <a16:creationId xmlns:a16="http://schemas.microsoft.com/office/drawing/2014/main" id="{8A40258D-88E0-4AB1-B2A6-9DB1443AAC0F}"/>
              </a:ext>
            </a:extLst>
          </p:cNvPr>
          <p:cNvGrpSpPr/>
          <p:nvPr/>
        </p:nvGrpSpPr>
        <p:grpSpPr>
          <a:xfrm>
            <a:off x="298049" y="-15966"/>
            <a:ext cx="742443" cy="681901"/>
            <a:chOff x="5020122" y="1705501"/>
            <a:chExt cx="1317500" cy="1365827"/>
          </a:xfrm>
          <a:gradFill>
            <a:gsLst>
              <a:gs pos="0">
                <a:srgbClr val="007A40">
                  <a:alpha val="27000"/>
                </a:srgbClr>
              </a:gs>
              <a:gs pos="100000">
                <a:schemeClr val="bg1"/>
              </a:gs>
            </a:gsLst>
            <a:lin ang="5400000" scaled="1"/>
          </a:gradFill>
        </p:grpSpPr>
        <p:sp>
          <p:nvSpPr>
            <p:cNvPr id="42" name="Полилиния: фигура 123">
              <a:extLst>
                <a:ext uri="{FF2B5EF4-FFF2-40B4-BE49-F238E27FC236}">
                  <a16:creationId xmlns:a16="http://schemas.microsoft.com/office/drawing/2014/main" id="{CFF6161A-ACBC-479C-B3B2-67425734B4D3}"/>
                </a:ext>
              </a:extLst>
            </p:cNvPr>
            <p:cNvSpPr/>
            <p:nvPr/>
          </p:nvSpPr>
          <p:spPr>
            <a:xfrm>
              <a:off x="5118672" y="1822886"/>
              <a:ext cx="1218907" cy="1248295"/>
            </a:xfrm>
            <a:custGeom>
              <a:avLst/>
              <a:gdLst>
                <a:gd name="connsiteX0" fmla="*/ 594815 w 1218907"/>
                <a:gd name="connsiteY0" fmla="*/ 0 h 1248294"/>
                <a:gd name="connsiteX1" fmla="*/ 1219009 w 1218907"/>
                <a:gd name="connsiteY1" fmla="*/ 624219 h 1248294"/>
                <a:gd name="connsiteX2" fmla="*/ 594815 w 1218907"/>
                <a:gd name="connsiteY2" fmla="*/ 1248458 h 1248294"/>
                <a:gd name="connsiteX3" fmla="*/ 0 w 1218907"/>
                <a:gd name="connsiteY3" fmla="*/ 754706 h 1248294"/>
                <a:gd name="connsiteX4" fmla="*/ 58752 w 1218907"/>
                <a:gd name="connsiteY4" fmla="*/ 754706 h 1248294"/>
                <a:gd name="connsiteX5" fmla="*/ 58752 w 1218907"/>
                <a:gd name="connsiteY5" fmla="*/ 754521 h 1248294"/>
                <a:gd name="connsiteX6" fmla="*/ 594815 w 1218907"/>
                <a:gd name="connsiteY6" fmla="*/ 1190916 h 1248294"/>
                <a:gd name="connsiteX7" fmla="*/ 1161469 w 1218907"/>
                <a:gd name="connsiteY7" fmla="*/ 624219 h 1248294"/>
                <a:gd name="connsiteX8" fmla="*/ 594815 w 1218907"/>
                <a:gd name="connsiteY8" fmla="*/ 57538 h 1248294"/>
                <a:gd name="connsiteX9" fmla="*/ 405959 w 1218907"/>
                <a:gd name="connsiteY9" fmla="*/ 89810 h 1248294"/>
                <a:gd name="connsiteX10" fmla="*/ 368725 w 1218907"/>
                <a:gd name="connsiteY10" fmla="*/ 105059 h 1248294"/>
                <a:gd name="connsiteX11" fmla="*/ 350107 w 1218907"/>
                <a:gd name="connsiteY11" fmla="*/ 50564 h 1248294"/>
                <a:gd name="connsiteX12" fmla="*/ 594815 w 1218907"/>
                <a:gd name="connsiteY12" fmla="*/ 0 h 124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218907" h="1248294">
                  <a:moveTo>
                    <a:pt x="594815" y="0"/>
                  </a:moveTo>
                  <a:cubicBezTo>
                    <a:pt x="939554" y="0"/>
                    <a:pt x="1219009" y="279479"/>
                    <a:pt x="1219009" y="624219"/>
                  </a:cubicBezTo>
                  <a:cubicBezTo>
                    <a:pt x="1219009" y="968966"/>
                    <a:pt x="918681" y="1248458"/>
                    <a:pt x="594815" y="1248458"/>
                  </a:cubicBezTo>
                  <a:cubicBezTo>
                    <a:pt x="270944" y="1248458"/>
                    <a:pt x="56676" y="1041125"/>
                    <a:pt x="0" y="754706"/>
                  </a:cubicBezTo>
                  <a:lnTo>
                    <a:pt x="58752" y="754706"/>
                  </a:lnTo>
                  <a:lnTo>
                    <a:pt x="58752" y="754521"/>
                  </a:lnTo>
                  <a:cubicBezTo>
                    <a:pt x="114447" y="1009029"/>
                    <a:pt x="302757" y="1190916"/>
                    <a:pt x="594815" y="1190916"/>
                  </a:cubicBezTo>
                  <a:cubicBezTo>
                    <a:pt x="886886" y="1190916"/>
                    <a:pt x="1161469" y="937193"/>
                    <a:pt x="1161469" y="624219"/>
                  </a:cubicBezTo>
                  <a:cubicBezTo>
                    <a:pt x="1161469" y="311261"/>
                    <a:pt x="907759" y="57538"/>
                    <a:pt x="594815" y="57538"/>
                  </a:cubicBezTo>
                  <a:cubicBezTo>
                    <a:pt x="528591" y="57538"/>
                    <a:pt x="465023" y="68938"/>
                    <a:pt x="405959" y="89810"/>
                  </a:cubicBezTo>
                  <a:cubicBezTo>
                    <a:pt x="403706" y="90602"/>
                    <a:pt x="382678" y="99515"/>
                    <a:pt x="368725" y="105059"/>
                  </a:cubicBezTo>
                  <a:cubicBezTo>
                    <a:pt x="333587" y="119024"/>
                    <a:pt x="317939" y="66996"/>
                    <a:pt x="350107" y="50564"/>
                  </a:cubicBezTo>
                  <a:cubicBezTo>
                    <a:pt x="399958" y="25097"/>
                    <a:pt x="498464" y="0"/>
                    <a:pt x="594815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43" name="Полилиния: фигура 124">
              <a:extLst>
                <a:ext uri="{FF2B5EF4-FFF2-40B4-BE49-F238E27FC236}">
                  <a16:creationId xmlns:a16="http://schemas.microsoft.com/office/drawing/2014/main" id="{202E0B5A-F2C1-4373-9182-B613596631B1}"/>
                </a:ext>
              </a:extLst>
            </p:cNvPr>
            <p:cNvSpPr/>
            <p:nvPr/>
          </p:nvSpPr>
          <p:spPr>
            <a:xfrm>
              <a:off x="5239530" y="1949776"/>
              <a:ext cx="971154" cy="994525"/>
            </a:xfrm>
            <a:custGeom>
              <a:avLst/>
              <a:gdLst>
                <a:gd name="connsiteX0" fmla="*/ 473956 w 971154"/>
                <a:gd name="connsiteY0" fmla="*/ 0 h 994525"/>
                <a:gd name="connsiteX1" fmla="*/ 971272 w 971154"/>
                <a:gd name="connsiteY1" fmla="*/ 497330 h 994525"/>
                <a:gd name="connsiteX2" fmla="*/ 473956 w 971154"/>
                <a:gd name="connsiteY2" fmla="*/ 994685 h 994525"/>
                <a:gd name="connsiteX3" fmla="*/ 1718 w 971154"/>
                <a:gd name="connsiteY3" fmla="*/ 543858 h 994525"/>
                <a:gd name="connsiteX4" fmla="*/ 0 w 971154"/>
                <a:gd name="connsiteY4" fmla="*/ 534852 h 994525"/>
                <a:gd name="connsiteX5" fmla="*/ 67431 w 971154"/>
                <a:gd name="connsiteY5" fmla="*/ 535060 h 994525"/>
                <a:gd name="connsiteX6" fmla="*/ 68835 w 971154"/>
                <a:gd name="connsiteY6" fmla="*/ 541480 h 994525"/>
                <a:gd name="connsiteX7" fmla="*/ 473956 w 971154"/>
                <a:gd name="connsiteY7" fmla="*/ 928575 h 994525"/>
                <a:gd name="connsiteX8" fmla="*/ 905166 w 971154"/>
                <a:gd name="connsiteY8" fmla="*/ 497330 h 994525"/>
                <a:gd name="connsiteX9" fmla="*/ 473956 w 971154"/>
                <a:gd name="connsiteY9" fmla="*/ 66105 h 994525"/>
                <a:gd name="connsiteX10" fmla="*/ 329795 w 971154"/>
                <a:gd name="connsiteY10" fmla="*/ 90823 h 994525"/>
                <a:gd name="connsiteX11" fmla="*/ 274325 w 971154"/>
                <a:gd name="connsiteY11" fmla="*/ 113023 h 994525"/>
                <a:gd name="connsiteX12" fmla="*/ 254627 w 971154"/>
                <a:gd name="connsiteY12" fmla="*/ 49740 h 994525"/>
                <a:gd name="connsiteX13" fmla="*/ 308892 w 971154"/>
                <a:gd name="connsiteY13" fmla="*/ 28088 h 994525"/>
                <a:gd name="connsiteX14" fmla="*/ 473956 w 971154"/>
                <a:gd name="connsiteY14" fmla="*/ 0 h 994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971154" h="994525">
                  <a:moveTo>
                    <a:pt x="473956" y="0"/>
                  </a:moveTo>
                  <a:cubicBezTo>
                    <a:pt x="748618" y="0"/>
                    <a:pt x="971272" y="222666"/>
                    <a:pt x="971272" y="497330"/>
                  </a:cubicBezTo>
                  <a:cubicBezTo>
                    <a:pt x="971272" y="772019"/>
                    <a:pt x="748618" y="994685"/>
                    <a:pt x="473956" y="994685"/>
                  </a:cubicBezTo>
                  <a:cubicBezTo>
                    <a:pt x="232952" y="994685"/>
                    <a:pt x="8959" y="854084"/>
                    <a:pt x="1718" y="543858"/>
                  </a:cubicBezTo>
                  <a:cubicBezTo>
                    <a:pt x="1651" y="540833"/>
                    <a:pt x="547" y="537854"/>
                    <a:pt x="0" y="534852"/>
                  </a:cubicBezTo>
                  <a:lnTo>
                    <a:pt x="67431" y="535060"/>
                  </a:lnTo>
                  <a:cubicBezTo>
                    <a:pt x="67888" y="537185"/>
                    <a:pt x="68870" y="539309"/>
                    <a:pt x="68835" y="541480"/>
                  </a:cubicBezTo>
                  <a:cubicBezTo>
                    <a:pt x="64397" y="785643"/>
                    <a:pt x="268781" y="928575"/>
                    <a:pt x="473956" y="928575"/>
                  </a:cubicBezTo>
                  <a:cubicBezTo>
                    <a:pt x="712106" y="928575"/>
                    <a:pt x="905166" y="735512"/>
                    <a:pt x="905166" y="497330"/>
                  </a:cubicBezTo>
                  <a:cubicBezTo>
                    <a:pt x="905166" y="259177"/>
                    <a:pt x="712106" y="66105"/>
                    <a:pt x="473956" y="66105"/>
                  </a:cubicBezTo>
                  <a:cubicBezTo>
                    <a:pt x="423394" y="66105"/>
                    <a:pt x="374859" y="74840"/>
                    <a:pt x="329795" y="90823"/>
                  </a:cubicBezTo>
                  <a:cubicBezTo>
                    <a:pt x="327743" y="91548"/>
                    <a:pt x="294570" y="105158"/>
                    <a:pt x="274325" y="113023"/>
                  </a:cubicBezTo>
                  <a:cubicBezTo>
                    <a:pt x="236822" y="127580"/>
                    <a:pt x="217157" y="64745"/>
                    <a:pt x="254627" y="49740"/>
                  </a:cubicBezTo>
                  <a:cubicBezTo>
                    <a:pt x="275239" y="41473"/>
                    <a:pt x="306583" y="28891"/>
                    <a:pt x="308892" y="28088"/>
                  </a:cubicBezTo>
                  <a:cubicBezTo>
                    <a:pt x="360516" y="9927"/>
                    <a:pt x="416089" y="0"/>
                    <a:pt x="473956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44" name="Полилиния: фигура 125">
              <a:extLst>
                <a:ext uri="{FF2B5EF4-FFF2-40B4-BE49-F238E27FC236}">
                  <a16:creationId xmlns:a16="http://schemas.microsoft.com/office/drawing/2014/main" id="{23A328AB-3CC7-4687-8C34-F9E93E0FD913}"/>
                </a:ext>
              </a:extLst>
            </p:cNvPr>
            <p:cNvSpPr/>
            <p:nvPr/>
          </p:nvSpPr>
          <p:spPr>
            <a:xfrm>
              <a:off x="5375896" y="2078159"/>
              <a:ext cx="706315" cy="737755"/>
            </a:xfrm>
            <a:custGeom>
              <a:avLst/>
              <a:gdLst>
                <a:gd name="connsiteX0" fmla="*/ 337591 w 706314"/>
                <a:gd name="connsiteY0" fmla="*/ 0 h 737754"/>
                <a:gd name="connsiteX1" fmla="*/ 706527 w 706314"/>
                <a:gd name="connsiteY1" fmla="*/ 368947 h 737754"/>
                <a:gd name="connsiteX2" fmla="*/ 337591 w 706314"/>
                <a:gd name="connsiteY2" fmla="*/ 737916 h 737754"/>
                <a:gd name="connsiteX3" fmla="*/ 0 w 706314"/>
                <a:gd name="connsiteY3" fmla="*/ 517952 h 737754"/>
                <a:gd name="connsiteX4" fmla="*/ 62890 w 706314"/>
                <a:gd name="connsiteY4" fmla="*/ 501442 h 737754"/>
                <a:gd name="connsiteX5" fmla="*/ 337591 w 706314"/>
                <a:gd name="connsiteY5" fmla="*/ 673885 h 737754"/>
                <a:gd name="connsiteX6" fmla="*/ 642500 w 706314"/>
                <a:gd name="connsiteY6" fmla="*/ 368947 h 737754"/>
                <a:gd name="connsiteX7" fmla="*/ 337591 w 706314"/>
                <a:gd name="connsiteY7" fmla="*/ 64031 h 737754"/>
                <a:gd name="connsiteX8" fmla="*/ 217378 w 706314"/>
                <a:gd name="connsiteY8" fmla="*/ 88651 h 737754"/>
                <a:gd name="connsiteX9" fmla="*/ 205857 w 706314"/>
                <a:gd name="connsiteY9" fmla="*/ 24241 h 737754"/>
                <a:gd name="connsiteX10" fmla="*/ 337591 w 706314"/>
                <a:gd name="connsiteY10" fmla="*/ 0 h 737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06314" h="737754">
                  <a:moveTo>
                    <a:pt x="337591" y="0"/>
                  </a:moveTo>
                  <a:cubicBezTo>
                    <a:pt x="541350" y="0"/>
                    <a:pt x="706527" y="165185"/>
                    <a:pt x="706527" y="368947"/>
                  </a:cubicBezTo>
                  <a:cubicBezTo>
                    <a:pt x="706527" y="572724"/>
                    <a:pt x="541350" y="737916"/>
                    <a:pt x="337591" y="737916"/>
                  </a:cubicBezTo>
                  <a:cubicBezTo>
                    <a:pt x="186849" y="737916"/>
                    <a:pt x="57244" y="647492"/>
                    <a:pt x="0" y="517952"/>
                  </a:cubicBezTo>
                  <a:lnTo>
                    <a:pt x="62890" y="501442"/>
                  </a:lnTo>
                  <a:cubicBezTo>
                    <a:pt x="112191" y="603504"/>
                    <a:pt x="216665" y="673885"/>
                    <a:pt x="337591" y="673885"/>
                  </a:cubicBezTo>
                  <a:cubicBezTo>
                    <a:pt x="505991" y="673885"/>
                    <a:pt x="642500" y="537371"/>
                    <a:pt x="642500" y="368947"/>
                  </a:cubicBezTo>
                  <a:cubicBezTo>
                    <a:pt x="642500" y="200547"/>
                    <a:pt x="505991" y="64031"/>
                    <a:pt x="337591" y="64031"/>
                  </a:cubicBezTo>
                  <a:cubicBezTo>
                    <a:pt x="294902" y="64031"/>
                    <a:pt x="254121" y="72487"/>
                    <a:pt x="217378" y="88651"/>
                  </a:cubicBezTo>
                  <a:cubicBezTo>
                    <a:pt x="183390" y="103597"/>
                    <a:pt x="153408" y="42958"/>
                    <a:pt x="205857" y="24241"/>
                  </a:cubicBezTo>
                  <a:cubicBezTo>
                    <a:pt x="246772" y="8590"/>
                    <a:pt x="291178" y="0"/>
                    <a:pt x="337591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45" name="Полилиния: фигура 126">
              <a:extLst>
                <a:ext uri="{FF2B5EF4-FFF2-40B4-BE49-F238E27FC236}">
                  <a16:creationId xmlns:a16="http://schemas.microsoft.com/office/drawing/2014/main" id="{BB0ED876-90E1-482D-981D-B5B54B80D066}"/>
                </a:ext>
              </a:extLst>
            </p:cNvPr>
            <p:cNvSpPr/>
            <p:nvPr/>
          </p:nvSpPr>
          <p:spPr>
            <a:xfrm>
              <a:off x="5374835" y="2456285"/>
              <a:ext cx="158626" cy="163022"/>
            </a:xfrm>
            <a:custGeom>
              <a:avLst/>
              <a:gdLst>
                <a:gd name="connsiteX0" fmla="*/ 149158 w 158626"/>
                <a:gd name="connsiteY0" fmla="*/ 8554 h 163021"/>
                <a:gd name="connsiteX1" fmla="*/ 149170 w 158626"/>
                <a:gd name="connsiteY1" fmla="*/ 8577 h 163021"/>
                <a:gd name="connsiteX2" fmla="*/ 150130 w 158626"/>
                <a:gd name="connsiteY2" fmla="*/ 52404 h 163021"/>
                <a:gd name="connsiteX3" fmla="*/ 53341 w 158626"/>
                <a:gd name="connsiteY3" fmla="*/ 153519 h 163021"/>
                <a:gd name="connsiteX4" fmla="*/ 9537 w 158626"/>
                <a:gd name="connsiteY4" fmla="*/ 154489 h 163021"/>
                <a:gd name="connsiteX5" fmla="*/ 9525 w 158626"/>
                <a:gd name="connsiteY5" fmla="*/ 154466 h 163021"/>
                <a:gd name="connsiteX6" fmla="*/ 8567 w 158626"/>
                <a:gd name="connsiteY6" fmla="*/ 110662 h 163021"/>
                <a:gd name="connsiteX7" fmla="*/ 105355 w 158626"/>
                <a:gd name="connsiteY7" fmla="*/ 9524 h 163021"/>
                <a:gd name="connsiteX8" fmla="*/ 149158 w 158626"/>
                <a:gd name="connsiteY8" fmla="*/ 8554 h 1630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8626" h="163021">
                  <a:moveTo>
                    <a:pt x="149158" y="8554"/>
                  </a:moveTo>
                  <a:lnTo>
                    <a:pt x="149170" y="8577"/>
                  </a:lnTo>
                  <a:cubicBezTo>
                    <a:pt x="161486" y="20377"/>
                    <a:pt x="161920" y="40073"/>
                    <a:pt x="150130" y="52404"/>
                  </a:cubicBezTo>
                  <a:lnTo>
                    <a:pt x="53341" y="153519"/>
                  </a:lnTo>
                  <a:cubicBezTo>
                    <a:pt x="41562" y="165826"/>
                    <a:pt x="21853" y="166265"/>
                    <a:pt x="9537" y="154489"/>
                  </a:cubicBezTo>
                  <a:lnTo>
                    <a:pt x="9525" y="154466"/>
                  </a:lnTo>
                  <a:cubicBezTo>
                    <a:pt x="-2788" y="142689"/>
                    <a:pt x="-3222" y="122970"/>
                    <a:pt x="8567" y="110662"/>
                  </a:cubicBezTo>
                  <a:lnTo>
                    <a:pt x="105355" y="9524"/>
                  </a:lnTo>
                  <a:cubicBezTo>
                    <a:pt x="117135" y="-2783"/>
                    <a:pt x="136845" y="-3222"/>
                    <a:pt x="149158" y="8554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46" name="Полилиния: фигура 127">
              <a:extLst>
                <a:ext uri="{FF2B5EF4-FFF2-40B4-BE49-F238E27FC236}">
                  <a16:creationId xmlns:a16="http://schemas.microsoft.com/office/drawing/2014/main" id="{45DCAC95-8DB8-4D84-9189-5A6E96D0F58B}"/>
                </a:ext>
              </a:extLst>
            </p:cNvPr>
            <p:cNvSpPr/>
            <p:nvPr/>
          </p:nvSpPr>
          <p:spPr>
            <a:xfrm>
              <a:off x="5245794" y="2325490"/>
              <a:ext cx="183563" cy="189115"/>
            </a:xfrm>
            <a:custGeom>
              <a:avLst/>
              <a:gdLst>
                <a:gd name="connsiteX0" fmla="*/ 174240 w 183563"/>
                <a:gd name="connsiteY0" fmla="*/ 8563 h 189114"/>
                <a:gd name="connsiteX1" fmla="*/ 174252 w 183563"/>
                <a:gd name="connsiteY1" fmla="*/ 8586 h 189114"/>
                <a:gd name="connsiteX2" fmla="*/ 175210 w 183563"/>
                <a:gd name="connsiteY2" fmla="*/ 52389 h 189114"/>
                <a:gd name="connsiteX3" fmla="*/ 53347 w 183563"/>
                <a:gd name="connsiteY3" fmla="*/ 179712 h 189114"/>
                <a:gd name="connsiteX4" fmla="*/ 9532 w 183563"/>
                <a:gd name="connsiteY4" fmla="*/ 180682 h 189114"/>
                <a:gd name="connsiteX5" fmla="*/ 9532 w 183563"/>
                <a:gd name="connsiteY5" fmla="*/ 180682 h 189114"/>
                <a:gd name="connsiteX6" fmla="*/ 8562 w 183563"/>
                <a:gd name="connsiteY6" fmla="*/ 136856 h 189114"/>
                <a:gd name="connsiteX7" fmla="*/ 130425 w 183563"/>
                <a:gd name="connsiteY7" fmla="*/ 9532 h 189114"/>
                <a:gd name="connsiteX8" fmla="*/ 174240 w 183563"/>
                <a:gd name="connsiteY8" fmla="*/ 8563 h 189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3563" h="189114">
                  <a:moveTo>
                    <a:pt x="174240" y="8563"/>
                  </a:moveTo>
                  <a:lnTo>
                    <a:pt x="174252" y="8586"/>
                  </a:lnTo>
                  <a:cubicBezTo>
                    <a:pt x="186566" y="20362"/>
                    <a:pt x="186991" y="40082"/>
                    <a:pt x="175210" y="52389"/>
                  </a:cubicBezTo>
                  <a:lnTo>
                    <a:pt x="53347" y="179712"/>
                  </a:lnTo>
                  <a:cubicBezTo>
                    <a:pt x="41557" y="192043"/>
                    <a:pt x="21857" y="192459"/>
                    <a:pt x="9532" y="180682"/>
                  </a:cubicBezTo>
                  <a:lnTo>
                    <a:pt x="9532" y="180682"/>
                  </a:lnTo>
                  <a:cubicBezTo>
                    <a:pt x="-2793" y="168883"/>
                    <a:pt x="-3218" y="149186"/>
                    <a:pt x="8562" y="136856"/>
                  </a:cubicBezTo>
                  <a:lnTo>
                    <a:pt x="130425" y="9532"/>
                  </a:lnTo>
                  <a:cubicBezTo>
                    <a:pt x="142215" y="-2798"/>
                    <a:pt x="161924" y="-3214"/>
                    <a:pt x="174240" y="8563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47" name="Полилиния: фигура 128">
              <a:extLst>
                <a:ext uri="{FF2B5EF4-FFF2-40B4-BE49-F238E27FC236}">
                  <a16:creationId xmlns:a16="http://schemas.microsoft.com/office/drawing/2014/main" id="{613C2342-E8AB-4B34-A851-68DAF577BDD3}"/>
                </a:ext>
              </a:extLst>
            </p:cNvPr>
            <p:cNvSpPr/>
            <p:nvPr/>
          </p:nvSpPr>
          <p:spPr>
            <a:xfrm>
              <a:off x="5120516" y="2325490"/>
              <a:ext cx="183563" cy="189115"/>
            </a:xfrm>
            <a:custGeom>
              <a:avLst/>
              <a:gdLst>
                <a:gd name="connsiteX0" fmla="*/ 9535 w 183563"/>
                <a:gd name="connsiteY0" fmla="*/ 8563 h 189114"/>
                <a:gd name="connsiteX1" fmla="*/ 9523 w 183563"/>
                <a:gd name="connsiteY1" fmla="*/ 8586 h 189114"/>
                <a:gd name="connsiteX2" fmla="*/ 8563 w 183563"/>
                <a:gd name="connsiteY2" fmla="*/ 52389 h 189114"/>
                <a:gd name="connsiteX3" fmla="*/ 130425 w 183563"/>
                <a:gd name="connsiteY3" fmla="*/ 179712 h 189114"/>
                <a:gd name="connsiteX4" fmla="*/ 174241 w 183563"/>
                <a:gd name="connsiteY4" fmla="*/ 180682 h 189114"/>
                <a:gd name="connsiteX5" fmla="*/ 174241 w 183563"/>
                <a:gd name="connsiteY5" fmla="*/ 180682 h 189114"/>
                <a:gd name="connsiteX6" fmla="*/ 175213 w 183563"/>
                <a:gd name="connsiteY6" fmla="*/ 136856 h 189114"/>
                <a:gd name="connsiteX7" fmla="*/ 53350 w 183563"/>
                <a:gd name="connsiteY7" fmla="*/ 9532 h 189114"/>
                <a:gd name="connsiteX8" fmla="*/ 9535 w 183563"/>
                <a:gd name="connsiteY8" fmla="*/ 8563 h 189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3563" h="189114">
                  <a:moveTo>
                    <a:pt x="9535" y="8563"/>
                  </a:moveTo>
                  <a:lnTo>
                    <a:pt x="9523" y="8586"/>
                  </a:lnTo>
                  <a:cubicBezTo>
                    <a:pt x="-2793" y="20362"/>
                    <a:pt x="-3216" y="40082"/>
                    <a:pt x="8563" y="52389"/>
                  </a:cubicBezTo>
                  <a:lnTo>
                    <a:pt x="130425" y="179712"/>
                  </a:lnTo>
                  <a:cubicBezTo>
                    <a:pt x="142217" y="192043"/>
                    <a:pt x="161915" y="192459"/>
                    <a:pt x="174241" y="180682"/>
                  </a:cubicBezTo>
                  <a:lnTo>
                    <a:pt x="174241" y="180682"/>
                  </a:lnTo>
                  <a:cubicBezTo>
                    <a:pt x="186568" y="168883"/>
                    <a:pt x="186991" y="149186"/>
                    <a:pt x="175213" y="136856"/>
                  </a:cubicBezTo>
                  <a:lnTo>
                    <a:pt x="53350" y="9532"/>
                  </a:lnTo>
                  <a:cubicBezTo>
                    <a:pt x="41558" y="-2798"/>
                    <a:pt x="21848" y="-3214"/>
                    <a:pt x="9535" y="8563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48" name="Полилиния: фигура 129">
              <a:extLst>
                <a:ext uri="{FF2B5EF4-FFF2-40B4-BE49-F238E27FC236}">
                  <a16:creationId xmlns:a16="http://schemas.microsoft.com/office/drawing/2014/main" id="{B58B0083-8FC4-4B3B-8C67-47A94A3C39D3}"/>
                </a:ext>
              </a:extLst>
            </p:cNvPr>
            <p:cNvSpPr/>
            <p:nvPr/>
          </p:nvSpPr>
          <p:spPr>
            <a:xfrm>
              <a:off x="5245794" y="2162413"/>
              <a:ext cx="183563" cy="189115"/>
            </a:xfrm>
            <a:custGeom>
              <a:avLst/>
              <a:gdLst>
                <a:gd name="connsiteX0" fmla="*/ 174240 w 183563"/>
                <a:gd name="connsiteY0" fmla="*/ 8566 h 189114"/>
                <a:gd name="connsiteX1" fmla="*/ 174252 w 183563"/>
                <a:gd name="connsiteY1" fmla="*/ 8578 h 189114"/>
                <a:gd name="connsiteX2" fmla="*/ 175210 w 183563"/>
                <a:gd name="connsiteY2" fmla="*/ 52395 h 189114"/>
                <a:gd name="connsiteX3" fmla="*/ 53347 w 183563"/>
                <a:gd name="connsiteY3" fmla="*/ 179721 h 189114"/>
                <a:gd name="connsiteX4" fmla="*/ 9532 w 183563"/>
                <a:gd name="connsiteY4" fmla="*/ 180691 h 189114"/>
                <a:gd name="connsiteX5" fmla="*/ 9532 w 183563"/>
                <a:gd name="connsiteY5" fmla="*/ 180691 h 189114"/>
                <a:gd name="connsiteX6" fmla="*/ 8562 w 183563"/>
                <a:gd name="connsiteY6" fmla="*/ 136862 h 189114"/>
                <a:gd name="connsiteX7" fmla="*/ 130425 w 183563"/>
                <a:gd name="connsiteY7" fmla="*/ 9527 h 189114"/>
                <a:gd name="connsiteX8" fmla="*/ 174240 w 183563"/>
                <a:gd name="connsiteY8" fmla="*/ 8566 h 189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3563" h="189114">
                  <a:moveTo>
                    <a:pt x="174240" y="8566"/>
                  </a:moveTo>
                  <a:lnTo>
                    <a:pt x="174252" y="8578"/>
                  </a:lnTo>
                  <a:cubicBezTo>
                    <a:pt x="186566" y="20371"/>
                    <a:pt x="186991" y="40081"/>
                    <a:pt x="175210" y="52395"/>
                  </a:cubicBezTo>
                  <a:lnTo>
                    <a:pt x="53347" y="179721"/>
                  </a:lnTo>
                  <a:cubicBezTo>
                    <a:pt x="41557" y="192028"/>
                    <a:pt x="21857" y="192467"/>
                    <a:pt x="9532" y="180691"/>
                  </a:cubicBezTo>
                  <a:lnTo>
                    <a:pt x="9532" y="180691"/>
                  </a:lnTo>
                  <a:cubicBezTo>
                    <a:pt x="-2793" y="168891"/>
                    <a:pt x="-3218" y="149172"/>
                    <a:pt x="8562" y="136862"/>
                  </a:cubicBezTo>
                  <a:lnTo>
                    <a:pt x="130425" y="9527"/>
                  </a:lnTo>
                  <a:cubicBezTo>
                    <a:pt x="142215" y="-2787"/>
                    <a:pt x="161924" y="-3224"/>
                    <a:pt x="174240" y="8566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49" name="Полилиния: фигура 130">
              <a:extLst>
                <a:ext uri="{FF2B5EF4-FFF2-40B4-BE49-F238E27FC236}">
                  <a16:creationId xmlns:a16="http://schemas.microsoft.com/office/drawing/2014/main" id="{FA384A0D-46A7-46ED-9D81-FFBB8FB5AEA9}"/>
                </a:ext>
              </a:extLst>
            </p:cNvPr>
            <p:cNvSpPr/>
            <p:nvPr/>
          </p:nvSpPr>
          <p:spPr>
            <a:xfrm>
              <a:off x="5120516" y="2162413"/>
              <a:ext cx="183563" cy="189115"/>
            </a:xfrm>
            <a:custGeom>
              <a:avLst/>
              <a:gdLst>
                <a:gd name="connsiteX0" fmla="*/ 9535 w 183563"/>
                <a:gd name="connsiteY0" fmla="*/ 8566 h 189114"/>
                <a:gd name="connsiteX1" fmla="*/ 9523 w 183563"/>
                <a:gd name="connsiteY1" fmla="*/ 8578 h 189114"/>
                <a:gd name="connsiteX2" fmla="*/ 8563 w 183563"/>
                <a:gd name="connsiteY2" fmla="*/ 52395 h 189114"/>
                <a:gd name="connsiteX3" fmla="*/ 130425 w 183563"/>
                <a:gd name="connsiteY3" fmla="*/ 179721 h 189114"/>
                <a:gd name="connsiteX4" fmla="*/ 174241 w 183563"/>
                <a:gd name="connsiteY4" fmla="*/ 180691 h 189114"/>
                <a:gd name="connsiteX5" fmla="*/ 174241 w 183563"/>
                <a:gd name="connsiteY5" fmla="*/ 180691 h 189114"/>
                <a:gd name="connsiteX6" fmla="*/ 175213 w 183563"/>
                <a:gd name="connsiteY6" fmla="*/ 136862 h 189114"/>
                <a:gd name="connsiteX7" fmla="*/ 53350 w 183563"/>
                <a:gd name="connsiteY7" fmla="*/ 9527 h 189114"/>
                <a:gd name="connsiteX8" fmla="*/ 9535 w 183563"/>
                <a:gd name="connsiteY8" fmla="*/ 8566 h 189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3563" h="189114">
                  <a:moveTo>
                    <a:pt x="9535" y="8566"/>
                  </a:moveTo>
                  <a:lnTo>
                    <a:pt x="9523" y="8578"/>
                  </a:lnTo>
                  <a:cubicBezTo>
                    <a:pt x="-2793" y="20371"/>
                    <a:pt x="-3216" y="40081"/>
                    <a:pt x="8563" y="52395"/>
                  </a:cubicBezTo>
                  <a:lnTo>
                    <a:pt x="130425" y="179721"/>
                  </a:lnTo>
                  <a:cubicBezTo>
                    <a:pt x="142217" y="192028"/>
                    <a:pt x="161915" y="192467"/>
                    <a:pt x="174241" y="180691"/>
                  </a:cubicBezTo>
                  <a:lnTo>
                    <a:pt x="174241" y="180691"/>
                  </a:lnTo>
                  <a:cubicBezTo>
                    <a:pt x="186568" y="168891"/>
                    <a:pt x="186991" y="149172"/>
                    <a:pt x="175213" y="136862"/>
                  </a:cubicBezTo>
                  <a:lnTo>
                    <a:pt x="53350" y="9527"/>
                  </a:lnTo>
                  <a:cubicBezTo>
                    <a:pt x="41558" y="-2787"/>
                    <a:pt x="21848" y="-3224"/>
                    <a:pt x="9535" y="8566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50" name="Полилиния: фигура 131">
              <a:extLst>
                <a:ext uri="{FF2B5EF4-FFF2-40B4-BE49-F238E27FC236}">
                  <a16:creationId xmlns:a16="http://schemas.microsoft.com/office/drawing/2014/main" id="{68850216-8E55-4966-8B98-894059B61B08}"/>
                </a:ext>
              </a:extLst>
            </p:cNvPr>
            <p:cNvSpPr/>
            <p:nvPr/>
          </p:nvSpPr>
          <p:spPr>
            <a:xfrm>
              <a:off x="5245794" y="2010402"/>
              <a:ext cx="183563" cy="189115"/>
            </a:xfrm>
            <a:custGeom>
              <a:avLst/>
              <a:gdLst>
                <a:gd name="connsiteX0" fmla="*/ 174240 w 183563"/>
                <a:gd name="connsiteY0" fmla="*/ 8567 h 189114"/>
                <a:gd name="connsiteX1" fmla="*/ 174252 w 183563"/>
                <a:gd name="connsiteY1" fmla="*/ 8579 h 189114"/>
                <a:gd name="connsiteX2" fmla="*/ 175210 w 183563"/>
                <a:gd name="connsiteY2" fmla="*/ 52396 h 189114"/>
                <a:gd name="connsiteX3" fmla="*/ 53347 w 183563"/>
                <a:gd name="connsiteY3" fmla="*/ 179720 h 189114"/>
                <a:gd name="connsiteX4" fmla="*/ 9532 w 183563"/>
                <a:gd name="connsiteY4" fmla="*/ 180680 h 189114"/>
                <a:gd name="connsiteX5" fmla="*/ 9532 w 183563"/>
                <a:gd name="connsiteY5" fmla="*/ 180680 h 189114"/>
                <a:gd name="connsiteX6" fmla="*/ 8562 w 183563"/>
                <a:gd name="connsiteY6" fmla="*/ 136863 h 189114"/>
                <a:gd name="connsiteX7" fmla="*/ 130425 w 183563"/>
                <a:gd name="connsiteY7" fmla="*/ 9528 h 189114"/>
                <a:gd name="connsiteX8" fmla="*/ 174240 w 183563"/>
                <a:gd name="connsiteY8" fmla="*/ 8567 h 189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3563" h="189114">
                  <a:moveTo>
                    <a:pt x="174240" y="8567"/>
                  </a:moveTo>
                  <a:lnTo>
                    <a:pt x="174252" y="8579"/>
                  </a:lnTo>
                  <a:cubicBezTo>
                    <a:pt x="186566" y="20369"/>
                    <a:pt x="186991" y="40082"/>
                    <a:pt x="175210" y="52396"/>
                  </a:cubicBezTo>
                  <a:lnTo>
                    <a:pt x="53347" y="179720"/>
                  </a:lnTo>
                  <a:cubicBezTo>
                    <a:pt x="41557" y="192036"/>
                    <a:pt x="21857" y="192470"/>
                    <a:pt x="9532" y="180680"/>
                  </a:cubicBezTo>
                  <a:lnTo>
                    <a:pt x="9532" y="180680"/>
                  </a:lnTo>
                  <a:cubicBezTo>
                    <a:pt x="-2793" y="168890"/>
                    <a:pt x="-3218" y="149177"/>
                    <a:pt x="8562" y="136863"/>
                  </a:cubicBezTo>
                  <a:lnTo>
                    <a:pt x="130425" y="9528"/>
                  </a:lnTo>
                  <a:cubicBezTo>
                    <a:pt x="142215" y="-2789"/>
                    <a:pt x="161924" y="-3223"/>
                    <a:pt x="174240" y="8567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51" name="Полилиния: фигура 132">
              <a:extLst>
                <a:ext uri="{FF2B5EF4-FFF2-40B4-BE49-F238E27FC236}">
                  <a16:creationId xmlns:a16="http://schemas.microsoft.com/office/drawing/2014/main" id="{14C0481D-3DED-4E9C-8E40-BE50F0771D4D}"/>
                </a:ext>
              </a:extLst>
            </p:cNvPr>
            <p:cNvSpPr/>
            <p:nvPr/>
          </p:nvSpPr>
          <p:spPr>
            <a:xfrm>
              <a:off x="5120516" y="2010402"/>
              <a:ext cx="183563" cy="189115"/>
            </a:xfrm>
            <a:custGeom>
              <a:avLst/>
              <a:gdLst>
                <a:gd name="connsiteX0" fmla="*/ 9535 w 183563"/>
                <a:gd name="connsiteY0" fmla="*/ 8567 h 189114"/>
                <a:gd name="connsiteX1" fmla="*/ 9523 w 183563"/>
                <a:gd name="connsiteY1" fmla="*/ 8579 h 189114"/>
                <a:gd name="connsiteX2" fmla="*/ 8563 w 183563"/>
                <a:gd name="connsiteY2" fmla="*/ 52396 h 189114"/>
                <a:gd name="connsiteX3" fmla="*/ 130425 w 183563"/>
                <a:gd name="connsiteY3" fmla="*/ 179720 h 189114"/>
                <a:gd name="connsiteX4" fmla="*/ 174241 w 183563"/>
                <a:gd name="connsiteY4" fmla="*/ 180680 h 189114"/>
                <a:gd name="connsiteX5" fmla="*/ 174241 w 183563"/>
                <a:gd name="connsiteY5" fmla="*/ 180680 h 189114"/>
                <a:gd name="connsiteX6" fmla="*/ 175213 w 183563"/>
                <a:gd name="connsiteY6" fmla="*/ 136863 h 189114"/>
                <a:gd name="connsiteX7" fmla="*/ 53350 w 183563"/>
                <a:gd name="connsiteY7" fmla="*/ 9528 h 189114"/>
                <a:gd name="connsiteX8" fmla="*/ 9535 w 183563"/>
                <a:gd name="connsiteY8" fmla="*/ 8567 h 189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3563" h="189114">
                  <a:moveTo>
                    <a:pt x="9535" y="8567"/>
                  </a:moveTo>
                  <a:lnTo>
                    <a:pt x="9523" y="8579"/>
                  </a:lnTo>
                  <a:cubicBezTo>
                    <a:pt x="-2793" y="20369"/>
                    <a:pt x="-3216" y="40082"/>
                    <a:pt x="8563" y="52396"/>
                  </a:cubicBezTo>
                  <a:lnTo>
                    <a:pt x="130425" y="179720"/>
                  </a:lnTo>
                  <a:cubicBezTo>
                    <a:pt x="142217" y="192036"/>
                    <a:pt x="161915" y="192470"/>
                    <a:pt x="174241" y="180680"/>
                  </a:cubicBezTo>
                  <a:lnTo>
                    <a:pt x="174241" y="180680"/>
                  </a:lnTo>
                  <a:cubicBezTo>
                    <a:pt x="186568" y="168890"/>
                    <a:pt x="186991" y="149177"/>
                    <a:pt x="175213" y="136863"/>
                  </a:cubicBezTo>
                  <a:lnTo>
                    <a:pt x="53350" y="9528"/>
                  </a:lnTo>
                  <a:cubicBezTo>
                    <a:pt x="41558" y="-2789"/>
                    <a:pt x="21848" y="-3223"/>
                    <a:pt x="9535" y="8567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52" name="Полилиния: фигура 133">
              <a:extLst>
                <a:ext uri="{FF2B5EF4-FFF2-40B4-BE49-F238E27FC236}">
                  <a16:creationId xmlns:a16="http://schemas.microsoft.com/office/drawing/2014/main" id="{B82E9D82-4723-4E70-81B8-07995C16C596}"/>
                </a:ext>
              </a:extLst>
            </p:cNvPr>
            <p:cNvSpPr/>
            <p:nvPr/>
          </p:nvSpPr>
          <p:spPr>
            <a:xfrm>
              <a:off x="5367674" y="1841359"/>
              <a:ext cx="61880" cy="230909"/>
            </a:xfrm>
            <a:custGeom>
              <a:avLst/>
              <a:gdLst>
                <a:gd name="connsiteX0" fmla="*/ 30989 w 61880"/>
                <a:gd name="connsiteY0" fmla="*/ 0 h 230909"/>
                <a:gd name="connsiteX1" fmla="*/ 31000 w 61880"/>
                <a:gd name="connsiteY1" fmla="*/ 0 h 230909"/>
                <a:gd name="connsiteX2" fmla="*/ 61987 w 61880"/>
                <a:gd name="connsiteY2" fmla="*/ 30988 h 230909"/>
                <a:gd name="connsiteX3" fmla="*/ 61987 w 61880"/>
                <a:gd name="connsiteY3" fmla="*/ 199988 h 230909"/>
                <a:gd name="connsiteX4" fmla="*/ 31000 w 61880"/>
                <a:gd name="connsiteY4" fmla="*/ 230976 h 230909"/>
                <a:gd name="connsiteX5" fmla="*/ 30989 w 61880"/>
                <a:gd name="connsiteY5" fmla="*/ 230976 h 230909"/>
                <a:gd name="connsiteX6" fmla="*/ 0 w 61880"/>
                <a:gd name="connsiteY6" fmla="*/ 199988 h 230909"/>
                <a:gd name="connsiteX7" fmla="*/ 0 w 61880"/>
                <a:gd name="connsiteY7" fmla="*/ 30988 h 230909"/>
                <a:gd name="connsiteX8" fmla="*/ 30989 w 61880"/>
                <a:gd name="connsiteY8" fmla="*/ 0 h 230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1880" h="230909">
                  <a:moveTo>
                    <a:pt x="30989" y="0"/>
                  </a:moveTo>
                  <a:lnTo>
                    <a:pt x="31000" y="0"/>
                  </a:lnTo>
                  <a:cubicBezTo>
                    <a:pt x="48043" y="0"/>
                    <a:pt x="61987" y="13942"/>
                    <a:pt x="61987" y="30988"/>
                  </a:cubicBezTo>
                  <a:lnTo>
                    <a:pt x="61987" y="199988"/>
                  </a:lnTo>
                  <a:cubicBezTo>
                    <a:pt x="61987" y="217034"/>
                    <a:pt x="48043" y="230976"/>
                    <a:pt x="31000" y="230976"/>
                  </a:cubicBezTo>
                  <a:lnTo>
                    <a:pt x="30989" y="230976"/>
                  </a:lnTo>
                  <a:cubicBezTo>
                    <a:pt x="13944" y="230976"/>
                    <a:pt x="0" y="217034"/>
                    <a:pt x="0" y="199988"/>
                  </a:cubicBezTo>
                  <a:lnTo>
                    <a:pt x="0" y="30988"/>
                  </a:lnTo>
                  <a:cubicBezTo>
                    <a:pt x="0" y="13942"/>
                    <a:pt x="13944" y="0"/>
                    <a:pt x="30989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53" name="Полилиния: фигура 136">
              <a:extLst>
                <a:ext uri="{FF2B5EF4-FFF2-40B4-BE49-F238E27FC236}">
                  <a16:creationId xmlns:a16="http://schemas.microsoft.com/office/drawing/2014/main" id="{18A65946-3DDF-4B77-A30B-C8F77E1D78B3}"/>
                </a:ext>
              </a:extLst>
            </p:cNvPr>
            <p:cNvSpPr/>
            <p:nvPr/>
          </p:nvSpPr>
          <p:spPr>
            <a:xfrm>
              <a:off x="5250810" y="1705501"/>
              <a:ext cx="61880" cy="336204"/>
            </a:xfrm>
            <a:custGeom>
              <a:avLst/>
              <a:gdLst>
                <a:gd name="connsiteX0" fmla="*/ 30986 w 61880"/>
                <a:gd name="connsiteY0" fmla="*/ 0 h 336203"/>
                <a:gd name="connsiteX1" fmla="*/ 30998 w 61880"/>
                <a:gd name="connsiteY1" fmla="*/ 0 h 336203"/>
                <a:gd name="connsiteX2" fmla="*/ 61984 w 61880"/>
                <a:gd name="connsiteY2" fmla="*/ 30988 h 336203"/>
                <a:gd name="connsiteX3" fmla="*/ 61984 w 61880"/>
                <a:gd name="connsiteY3" fmla="*/ 305359 h 336203"/>
                <a:gd name="connsiteX4" fmla="*/ 30998 w 61880"/>
                <a:gd name="connsiteY4" fmla="*/ 336347 h 336203"/>
                <a:gd name="connsiteX5" fmla="*/ 30986 w 61880"/>
                <a:gd name="connsiteY5" fmla="*/ 336347 h 336203"/>
                <a:gd name="connsiteX6" fmla="*/ 0 w 61880"/>
                <a:gd name="connsiteY6" fmla="*/ 305359 h 336203"/>
                <a:gd name="connsiteX7" fmla="*/ 0 w 61880"/>
                <a:gd name="connsiteY7" fmla="*/ 30988 h 336203"/>
                <a:gd name="connsiteX8" fmla="*/ 30986 w 61880"/>
                <a:gd name="connsiteY8" fmla="*/ 0 h 3362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1880" h="336203">
                  <a:moveTo>
                    <a:pt x="30986" y="0"/>
                  </a:moveTo>
                  <a:lnTo>
                    <a:pt x="30998" y="0"/>
                  </a:lnTo>
                  <a:cubicBezTo>
                    <a:pt x="48041" y="0"/>
                    <a:pt x="61984" y="13942"/>
                    <a:pt x="61984" y="30988"/>
                  </a:cubicBezTo>
                  <a:lnTo>
                    <a:pt x="61984" y="305359"/>
                  </a:lnTo>
                  <a:cubicBezTo>
                    <a:pt x="61984" y="322404"/>
                    <a:pt x="48041" y="336347"/>
                    <a:pt x="30998" y="336347"/>
                  </a:cubicBezTo>
                  <a:lnTo>
                    <a:pt x="30986" y="336347"/>
                  </a:lnTo>
                  <a:cubicBezTo>
                    <a:pt x="13942" y="336347"/>
                    <a:pt x="0" y="322404"/>
                    <a:pt x="0" y="305359"/>
                  </a:cubicBezTo>
                  <a:lnTo>
                    <a:pt x="0" y="30988"/>
                  </a:lnTo>
                  <a:cubicBezTo>
                    <a:pt x="0" y="13942"/>
                    <a:pt x="13942" y="0"/>
                    <a:pt x="30986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54" name="Полилиния: фигура 137">
              <a:extLst>
                <a:ext uri="{FF2B5EF4-FFF2-40B4-BE49-F238E27FC236}">
                  <a16:creationId xmlns:a16="http://schemas.microsoft.com/office/drawing/2014/main" id="{78EFCEAC-3B70-4824-B349-9EDBF918C61E}"/>
                </a:ext>
              </a:extLst>
            </p:cNvPr>
            <p:cNvSpPr/>
            <p:nvPr/>
          </p:nvSpPr>
          <p:spPr>
            <a:xfrm>
              <a:off x="5472058" y="2091087"/>
              <a:ext cx="61880" cy="426720"/>
            </a:xfrm>
            <a:custGeom>
              <a:avLst/>
              <a:gdLst>
                <a:gd name="connsiteX0" fmla="*/ 30989 w 61880"/>
                <a:gd name="connsiteY0" fmla="*/ 0 h 426720"/>
                <a:gd name="connsiteX1" fmla="*/ 31000 w 61880"/>
                <a:gd name="connsiteY1" fmla="*/ 0 h 426720"/>
                <a:gd name="connsiteX2" fmla="*/ 61987 w 61880"/>
                <a:gd name="connsiteY2" fmla="*/ 30990 h 426720"/>
                <a:gd name="connsiteX3" fmla="*/ 61987 w 61880"/>
                <a:gd name="connsiteY3" fmla="*/ 395734 h 426720"/>
                <a:gd name="connsiteX4" fmla="*/ 31000 w 61880"/>
                <a:gd name="connsiteY4" fmla="*/ 426722 h 426720"/>
                <a:gd name="connsiteX5" fmla="*/ 30989 w 61880"/>
                <a:gd name="connsiteY5" fmla="*/ 426722 h 426720"/>
                <a:gd name="connsiteX6" fmla="*/ 0 w 61880"/>
                <a:gd name="connsiteY6" fmla="*/ 395734 h 426720"/>
                <a:gd name="connsiteX7" fmla="*/ 0 w 61880"/>
                <a:gd name="connsiteY7" fmla="*/ 30990 h 426720"/>
                <a:gd name="connsiteX8" fmla="*/ 30989 w 61880"/>
                <a:gd name="connsiteY8" fmla="*/ 0 h 426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1880" h="426720">
                  <a:moveTo>
                    <a:pt x="30989" y="0"/>
                  </a:moveTo>
                  <a:lnTo>
                    <a:pt x="31000" y="0"/>
                  </a:lnTo>
                  <a:cubicBezTo>
                    <a:pt x="48043" y="0"/>
                    <a:pt x="61987" y="13945"/>
                    <a:pt x="61987" y="30990"/>
                  </a:cubicBezTo>
                  <a:lnTo>
                    <a:pt x="61987" y="395734"/>
                  </a:lnTo>
                  <a:cubicBezTo>
                    <a:pt x="61987" y="412775"/>
                    <a:pt x="48043" y="426722"/>
                    <a:pt x="31000" y="426722"/>
                  </a:cubicBezTo>
                  <a:lnTo>
                    <a:pt x="30989" y="426722"/>
                  </a:lnTo>
                  <a:cubicBezTo>
                    <a:pt x="13944" y="426722"/>
                    <a:pt x="0" y="412775"/>
                    <a:pt x="0" y="395734"/>
                  </a:cubicBezTo>
                  <a:lnTo>
                    <a:pt x="0" y="30990"/>
                  </a:lnTo>
                  <a:cubicBezTo>
                    <a:pt x="0" y="13945"/>
                    <a:pt x="13944" y="0"/>
                    <a:pt x="30989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55" name="Полилиния: фигура 138">
              <a:extLst>
                <a:ext uri="{FF2B5EF4-FFF2-40B4-BE49-F238E27FC236}">
                  <a16:creationId xmlns:a16="http://schemas.microsoft.com/office/drawing/2014/main" id="{35C731DF-96A1-403E-B2CD-614FD6F2BEDA}"/>
                </a:ext>
              </a:extLst>
            </p:cNvPr>
            <p:cNvSpPr/>
            <p:nvPr/>
          </p:nvSpPr>
          <p:spPr>
            <a:xfrm>
              <a:off x="5020122" y="2091087"/>
              <a:ext cx="61880" cy="426720"/>
            </a:xfrm>
            <a:custGeom>
              <a:avLst/>
              <a:gdLst>
                <a:gd name="connsiteX0" fmla="*/ 30998 w 61880"/>
                <a:gd name="connsiteY0" fmla="*/ 0 h 426720"/>
                <a:gd name="connsiteX1" fmla="*/ 30986 w 61880"/>
                <a:gd name="connsiteY1" fmla="*/ 0 h 426720"/>
                <a:gd name="connsiteX2" fmla="*/ 0 w 61880"/>
                <a:gd name="connsiteY2" fmla="*/ 30990 h 426720"/>
                <a:gd name="connsiteX3" fmla="*/ 0 w 61880"/>
                <a:gd name="connsiteY3" fmla="*/ 395734 h 426720"/>
                <a:gd name="connsiteX4" fmla="*/ 30986 w 61880"/>
                <a:gd name="connsiteY4" fmla="*/ 426722 h 426720"/>
                <a:gd name="connsiteX5" fmla="*/ 30998 w 61880"/>
                <a:gd name="connsiteY5" fmla="*/ 426722 h 426720"/>
                <a:gd name="connsiteX6" fmla="*/ 61984 w 61880"/>
                <a:gd name="connsiteY6" fmla="*/ 395734 h 426720"/>
                <a:gd name="connsiteX7" fmla="*/ 61984 w 61880"/>
                <a:gd name="connsiteY7" fmla="*/ 30990 h 426720"/>
                <a:gd name="connsiteX8" fmla="*/ 30998 w 61880"/>
                <a:gd name="connsiteY8" fmla="*/ 0 h 426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1880" h="426720">
                  <a:moveTo>
                    <a:pt x="30998" y="0"/>
                  </a:moveTo>
                  <a:lnTo>
                    <a:pt x="30986" y="0"/>
                  </a:lnTo>
                  <a:cubicBezTo>
                    <a:pt x="13942" y="0"/>
                    <a:pt x="0" y="13945"/>
                    <a:pt x="0" y="30990"/>
                  </a:cubicBezTo>
                  <a:lnTo>
                    <a:pt x="0" y="395734"/>
                  </a:lnTo>
                  <a:cubicBezTo>
                    <a:pt x="0" y="412775"/>
                    <a:pt x="13942" y="426722"/>
                    <a:pt x="30986" y="426722"/>
                  </a:cubicBezTo>
                  <a:lnTo>
                    <a:pt x="30998" y="426722"/>
                  </a:lnTo>
                  <a:cubicBezTo>
                    <a:pt x="48043" y="426722"/>
                    <a:pt x="61984" y="412775"/>
                    <a:pt x="61984" y="395734"/>
                  </a:cubicBezTo>
                  <a:lnTo>
                    <a:pt x="61984" y="30990"/>
                  </a:lnTo>
                  <a:cubicBezTo>
                    <a:pt x="61984" y="13945"/>
                    <a:pt x="48043" y="0"/>
                    <a:pt x="30998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56" name="Полилиния: фигура 139">
              <a:extLst>
                <a:ext uri="{FF2B5EF4-FFF2-40B4-BE49-F238E27FC236}">
                  <a16:creationId xmlns:a16="http://schemas.microsoft.com/office/drawing/2014/main" id="{8C6EA598-2D11-4736-ADBD-999A71EFC502}"/>
                </a:ext>
              </a:extLst>
            </p:cNvPr>
            <p:cNvSpPr/>
            <p:nvPr/>
          </p:nvSpPr>
          <p:spPr>
            <a:xfrm>
              <a:off x="5020634" y="2456285"/>
              <a:ext cx="158626" cy="163022"/>
            </a:xfrm>
            <a:custGeom>
              <a:avLst/>
              <a:gdLst>
                <a:gd name="connsiteX0" fmla="*/ 9537 w 158626"/>
                <a:gd name="connsiteY0" fmla="*/ 8554 h 163021"/>
                <a:gd name="connsiteX1" fmla="*/ 9528 w 158626"/>
                <a:gd name="connsiteY1" fmla="*/ 8577 h 163021"/>
                <a:gd name="connsiteX2" fmla="*/ 8567 w 158626"/>
                <a:gd name="connsiteY2" fmla="*/ 52404 h 163021"/>
                <a:gd name="connsiteX3" fmla="*/ 105355 w 158626"/>
                <a:gd name="connsiteY3" fmla="*/ 153519 h 163021"/>
                <a:gd name="connsiteX4" fmla="*/ 149158 w 158626"/>
                <a:gd name="connsiteY4" fmla="*/ 154489 h 163021"/>
                <a:gd name="connsiteX5" fmla="*/ 149170 w 158626"/>
                <a:gd name="connsiteY5" fmla="*/ 154466 h 163021"/>
                <a:gd name="connsiteX6" fmla="*/ 150130 w 158626"/>
                <a:gd name="connsiteY6" fmla="*/ 110662 h 163021"/>
                <a:gd name="connsiteX7" fmla="*/ 53340 w 158626"/>
                <a:gd name="connsiteY7" fmla="*/ 9524 h 163021"/>
                <a:gd name="connsiteX8" fmla="*/ 9537 w 158626"/>
                <a:gd name="connsiteY8" fmla="*/ 8554 h 1630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8626" h="163021">
                  <a:moveTo>
                    <a:pt x="9537" y="8554"/>
                  </a:moveTo>
                  <a:lnTo>
                    <a:pt x="9528" y="8577"/>
                  </a:lnTo>
                  <a:cubicBezTo>
                    <a:pt x="-2789" y="20377"/>
                    <a:pt x="-3223" y="40073"/>
                    <a:pt x="8567" y="52404"/>
                  </a:cubicBezTo>
                  <a:lnTo>
                    <a:pt x="105355" y="153519"/>
                  </a:lnTo>
                  <a:cubicBezTo>
                    <a:pt x="117135" y="165826"/>
                    <a:pt x="136844" y="166265"/>
                    <a:pt x="149158" y="154489"/>
                  </a:cubicBezTo>
                  <a:lnTo>
                    <a:pt x="149170" y="154466"/>
                  </a:lnTo>
                  <a:cubicBezTo>
                    <a:pt x="161486" y="142689"/>
                    <a:pt x="161920" y="122970"/>
                    <a:pt x="150130" y="110662"/>
                  </a:cubicBezTo>
                  <a:lnTo>
                    <a:pt x="53340" y="9524"/>
                  </a:lnTo>
                  <a:cubicBezTo>
                    <a:pt x="41562" y="-2783"/>
                    <a:pt x="21853" y="-3222"/>
                    <a:pt x="9537" y="8554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57" name="Полилиния: фигура 140">
              <a:extLst>
                <a:ext uri="{FF2B5EF4-FFF2-40B4-BE49-F238E27FC236}">
                  <a16:creationId xmlns:a16="http://schemas.microsoft.com/office/drawing/2014/main" id="{AA4606DE-7BB2-4FE1-BBB0-EDF5EEE28A19}"/>
                </a:ext>
              </a:extLst>
            </p:cNvPr>
            <p:cNvSpPr/>
            <p:nvPr/>
          </p:nvSpPr>
          <p:spPr>
            <a:xfrm>
              <a:off x="5120535" y="1841359"/>
              <a:ext cx="61880" cy="230909"/>
            </a:xfrm>
            <a:custGeom>
              <a:avLst/>
              <a:gdLst>
                <a:gd name="connsiteX0" fmla="*/ 30986 w 61880"/>
                <a:gd name="connsiteY0" fmla="*/ 0 h 230909"/>
                <a:gd name="connsiteX1" fmla="*/ 30998 w 61880"/>
                <a:gd name="connsiteY1" fmla="*/ 0 h 230909"/>
                <a:gd name="connsiteX2" fmla="*/ 61984 w 61880"/>
                <a:gd name="connsiteY2" fmla="*/ 30988 h 230909"/>
                <a:gd name="connsiteX3" fmla="*/ 61984 w 61880"/>
                <a:gd name="connsiteY3" fmla="*/ 199988 h 230909"/>
                <a:gd name="connsiteX4" fmla="*/ 30998 w 61880"/>
                <a:gd name="connsiteY4" fmla="*/ 230976 h 230909"/>
                <a:gd name="connsiteX5" fmla="*/ 30986 w 61880"/>
                <a:gd name="connsiteY5" fmla="*/ 230976 h 230909"/>
                <a:gd name="connsiteX6" fmla="*/ 0 w 61880"/>
                <a:gd name="connsiteY6" fmla="*/ 199988 h 230909"/>
                <a:gd name="connsiteX7" fmla="*/ 0 w 61880"/>
                <a:gd name="connsiteY7" fmla="*/ 30988 h 230909"/>
                <a:gd name="connsiteX8" fmla="*/ 30986 w 61880"/>
                <a:gd name="connsiteY8" fmla="*/ 0 h 230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1880" h="230909">
                  <a:moveTo>
                    <a:pt x="30986" y="0"/>
                  </a:moveTo>
                  <a:lnTo>
                    <a:pt x="30998" y="0"/>
                  </a:lnTo>
                  <a:cubicBezTo>
                    <a:pt x="48043" y="0"/>
                    <a:pt x="61984" y="13942"/>
                    <a:pt x="61984" y="30988"/>
                  </a:cubicBezTo>
                  <a:lnTo>
                    <a:pt x="61984" y="199988"/>
                  </a:lnTo>
                  <a:cubicBezTo>
                    <a:pt x="61984" y="217034"/>
                    <a:pt x="48043" y="230976"/>
                    <a:pt x="30998" y="230976"/>
                  </a:cubicBezTo>
                  <a:lnTo>
                    <a:pt x="30986" y="230976"/>
                  </a:lnTo>
                  <a:cubicBezTo>
                    <a:pt x="13944" y="230976"/>
                    <a:pt x="0" y="217034"/>
                    <a:pt x="0" y="199988"/>
                  </a:cubicBezTo>
                  <a:lnTo>
                    <a:pt x="0" y="30988"/>
                  </a:lnTo>
                  <a:cubicBezTo>
                    <a:pt x="0" y="13942"/>
                    <a:pt x="13944" y="0"/>
                    <a:pt x="30986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</p:grpSp>
      <p:cxnSp>
        <p:nvCxnSpPr>
          <p:cNvPr id="58" name="Прямая соединительная линия 57"/>
          <p:cNvCxnSpPr/>
          <p:nvPr/>
        </p:nvCxnSpPr>
        <p:spPr>
          <a:xfrm>
            <a:off x="1341457" y="641592"/>
            <a:ext cx="8342361" cy="0"/>
          </a:xfrm>
          <a:prstGeom prst="line">
            <a:avLst/>
          </a:prstGeom>
          <a:noFill/>
          <a:ln w="25400" cap="flat" cmpd="sng" algn="ctr">
            <a:solidFill>
              <a:srgbClr val="007A40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3982535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 txBox="1">
            <a:spLocks/>
          </p:cNvSpPr>
          <p:nvPr/>
        </p:nvSpPr>
        <p:spPr bwMode="auto">
          <a:xfrm>
            <a:off x="1863826" y="679054"/>
            <a:ext cx="7091561" cy="601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1300" b="1">
              <a:solidFill>
                <a:srgbClr val="02842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996" name="Прямоугольник 1"/>
          <p:cNvSpPr>
            <a:spLocks noChangeArrowheads="1"/>
          </p:cNvSpPr>
          <p:nvPr/>
        </p:nvSpPr>
        <p:spPr bwMode="auto">
          <a:xfrm>
            <a:off x="4438354" y="3279379"/>
            <a:ext cx="184731" cy="317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1463">
              <a:latin typeface="Arial Narrow" panose="020B0606020202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2069" y="726125"/>
            <a:ext cx="4019049" cy="3660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b="1" dirty="0">
                <a:solidFill>
                  <a:srgbClr val="007A4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ОБЩАЯ ИНФОРМАЦИЯ ПО ПРОЕКТУ</a:t>
            </a:r>
            <a:endParaRPr lang="ru-RU" sz="2000" dirty="0">
              <a:solidFill>
                <a:srgbClr val="007A40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748072"/>
              </p:ext>
            </p:extLst>
          </p:nvPr>
        </p:nvGraphicFramePr>
        <p:xfrm>
          <a:off x="428047" y="1056855"/>
          <a:ext cx="8543925" cy="9959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97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460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4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Место реализации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96" marR="61996" marT="0" marB="0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Павлодар, промышленная зона Восточная, строение 449.</a:t>
                      </a:r>
                    </a:p>
                  </a:txBody>
                  <a:tcPr marL="68580" marR="68580" marT="0" marB="0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Ввод</a:t>
                      </a:r>
                      <a:r>
                        <a:rPr lang="kk-KZ" sz="1100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в эксплуатацию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96" marR="61996" marT="0" marB="0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Апрель 2020 года</a:t>
                      </a:r>
                    </a:p>
                  </a:txBody>
                  <a:tcPr marL="68580" marR="68580" marT="0" marB="0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Обеспеченность ЗУ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96" marR="61996" marT="0" marB="0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га, общая площадь земельного участка </a:t>
                      </a: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составляет 8,2 га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Транспортная инфраструктура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96" marR="61996" marT="0" marB="0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сети автомобильных дорог, железнодорожных путей</a:t>
                      </a:r>
                    </a:p>
                  </a:txBody>
                  <a:tcPr marL="68580" marR="68580" marT="0" marB="0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Коммуникации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96" marR="61996" marT="0" marB="0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Имеется вся необходимая коммуникация</a:t>
                      </a:r>
                    </a:p>
                  </a:txBody>
                  <a:tcPr marL="68580" marR="68580" marT="0" marB="0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Годовой объем производства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96" marR="61996" marT="0" marB="0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Огурцы, томаты 3500 тонн в год</a:t>
                      </a:r>
                    </a:p>
                  </a:txBody>
                  <a:tcPr marL="68580" marR="68580" marT="0" marB="0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43033" y="2238554"/>
            <a:ext cx="9189738" cy="604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ru-RU" b="1" dirty="0">
                <a:solidFill>
                  <a:srgbClr val="007A4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  ПРЕДВАРИТЕЛЬНЫЕ УСЛОВИЯ РЕАЛИЗАЦИИ</a:t>
            </a:r>
            <a:endParaRPr lang="ru-RU" sz="2000" dirty="0">
              <a:solidFill>
                <a:srgbClr val="007A40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80340" algn="l"/>
              </a:tabLst>
            </a:pPr>
            <a:r>
              <a:rPr lang="ru-RU" sz="1400" dirty="0">
                <a:latin typeface="Arial Narrow" panose="020B0606020202030204" pitchFamily="34" charset="0"/>
                <a:ea typeface="Times New Roman" panose="02020603050405020304" pitchFamily="18" charset="0"/>
              </a:rPr>
              <a:t>Рефинансирование задолженности БВУ, вхождение в состав учредителей ТОО</a:t>
            </a:r>
            <a:endParaRPr lang="ru-RU" sz="1400" i="1" dirty="0"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8047" y="4203892"/>
            <a:ext cx="96323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>
                <a:latin typeface="Arial Narrow" panose="020B0606020202030204" pitchFamily="34" charset="0"/>
              </a:rPr>
              <a:t>*</a:t>
            </a:r>
            <a:r>
              <a:rPr lang="ru-RU" sz="900" dirty="0">
                <a:latin typeface="Arial Narrow" panose="020B0606020202030204" pitchFamily="34" charset="0"/>
              </a:rPr>
              <a:t>Стоимость может меняться в зависимости от актуальной оценки, проведенной независимой оценочной компанией.</a:t>
            </a:r>
          </a:p>
          <a:p>
            <a:r>
              <a:rPr lang="ru-RU" sz="900" dirty="0">
                <a:latin typeface="Arial Narrow" panose="020B0606020202030204" pitchFamily="34" charset="0"/>
              </a:rPr>
              <a:t>Имеется потребность в привлечении инвестиций</a:t>
            </a:r>
            <a:r>
              <a:rPr lang="ru-RU" sz="800" dirty="0">
                <a:latin typeface="Arial Narrow" panose="020B0606020202030204" pitchFamily="34" charset="0"/>
              </a:rPr>
              <a:t>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28047" y="4522940"/>
            <a:ext cx="9340206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>
                <a:solidFill>
                  <a:srgbClr val="007A4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3. ПРОЧАЯ ИНФОРМАЦИЯ:</a:t>
            </a:r>
            <a:r>
              <a:rPr lang="ru-RU" dirty="0">
                <a:solidFill>
                  <a:srgbClr val="007A4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ru-RU" sz="1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1100" dirty="0">
                <a:latin typeface="Arial Narrow" panose="020B0606020202030204" pitchFamily="34" charset="0"/>
              </a:rPr>
              <a:t>Имеются все необходимые коммуникации. Реализация продукции внутри страны и Российской Федерации, в связи с близостью расположения к границе.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141347"/>
              </p:ext>
            </p:extLst>
          </p:nvPr>
        </p:nvGraphicFramePr>
        <p:xfrm>
          <a:off x="455575" y="2860164"/>
          <a:ext cx="9088156" cy="12365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43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4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61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2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17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31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Предмет реализуемого имущества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AC7B"/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Стоимость реал-</a:t>
                      </a:r>
                      <a:r>
                        <a:rPr lang="ru-RU" sz="9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ии</a:t>
                      </a: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 млн. тенге*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AC7B"/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Срок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AC7B"/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Аванс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AC7B"/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Периодичность платежей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AC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6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Тепличный комплекс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1 908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До 4 лет</a:t>
                      </a:r>
                    </a:p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rowSpan="7">
                  <a:txBody>
                    <a:bodyPr/>
                    <a:lstStyle/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Не менее 10%</a:t>
                      </a:r>
                    </a:p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rowSpan="7">
                  <a:txBody>
                    <a:bodyPr/>
                    <a:lstStyle/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Не менее 2 раза в год</a:t>
                      </a:r>
                    </a:p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6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Земельный участок с КПП общей площадью – 1,9722 га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16 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6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Земельный участок общей площадью – 0,72 га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 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6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Комплекс оборудования для тепличного комплекса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550 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Земельный участок (подъездная автодорога) с земельным участком общей площадью – 0,21 га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0,2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6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Система </a:t>
                      </a:r>
                      <a:r>
                        <a:rPr lang="ru-RU" sz="9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электродосвечивания</a:t>
                      </a:r>
                      <a:r>
                        <a:rPr lang="ru-RU" sz="9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растений 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549 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6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Итого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3 032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42" marR="61942" marT="0" marB="0" anchor="ctr">
                    <a:lnL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3AC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17" name="Picture 10" descr="C:\Users\Zhunusov.T\Desktop\мои проекты\УТК, ПТК\ТОО ПТК новый займ 2019 г\фотки залогов\04.2021\IMG_1800.JPG">
            <a:extLst>
              <a:ext uri="{FF2B5EF4-FFF2-40B4-BE49-F238E27FC236}">
                <a16:creationId xmlns:a16="http://schemas.microsoft.com/office/drawing/2014/main" id="{F2F08EAD-D31F-4687-9CE6-AA9E7A698CC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62" y="4996870"/>
            <a:ext cx="2730645" cy="1662414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8" name="Picture 2" descr="C:\Users\Zhunusov.T\Desktop\мои проекты\УТК, ПТК\ТОО ПТК новый займ 2019 г\фотки залогов\04.2021\IMG_1772.JPG">
            <a:extLst>
              <a:ext uri="{FF2B5EF4-FFF2-40B4-BE49-F238E27FC236}">
                <a16:creationId xmlns:a16="http://schemas.microsoft.com/office/drawing/2014/main" id="{14F123C4-DB85-4E84-A877-28248AD161F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969" y="4996869"/>
            <a:ext cx="2718195" cy="1640997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00000000-0008-0000-0100-000047000000}"/>
              </a:ext>
            </a:extLst>
          </p:cNvPr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04000" y="4996869"/>
            <a:ext cx="2939731" cy="1640998"/>
          </a:xfrm>
          <a:prstGeom prst="rect">
            <a:avLst/>
          </a:prstGeom>
        </p:spPr>
      </p:pic>
      <p:grpSp>
        <p:nvGrpSpPr>
          <p:cNvPr id="40" name="Рисунок 2">
            <a:extLst>
              <a:ext uri="{FF2B5EF4-FFF2-40B4-BE49-F238E27FC236}">
                <a16:creationId xmlns:a16="http://schemas.microsoft.com/office/drawing/2014/main" id="{8A40258D-88E0-4AB1-B2A6-9DB1443AAC0F}"/>
              </a:ext>
            </a:extLst>
          </p:cNvPr>
          <p:cNvGrpSpPr/>
          <p:nvPr/>
        </p:nvGrpSpPr>
        <p:grpSpPr>
          <a:xfrm>
            <a:off x="298049" y="-15966"/>
            <a:ext cx="742443" cy="681901"/>
            <a:chOff x="5020122" y="1705501"/>
            <a:chExt cx="1317500" cy="1365827"/>
          </a:xfrm>
          <a:gradFill>
            <a:gsLst>
              <a:gs pos="0">
                <a:srgbClr val="007A40">
                  <a:alpha val="27000"/>
                </a:srgbClr>
              </a:gs>
              <a:gs pos="100000">
                <a:schemeClr val="bg1"/>
              </a:gs>
            </a:gsLst>
            <a:lin ang="5400000" scaled="1"/>
          </a:gradFill>
        </p:grpSpPr>
        <p:sp>
          <p:nvSpPr>
            <p:cNvPr id="41" name="Полилиния: фигура 123">
              <a:extLst>
                <a:ext uri="{FF2B5EF4-FFF2-40B4-BE49-F238E27FC236}">
                  <a16:creationId xmlns:a16="http://schemas.microsoft.com/office/drawing/2014/main" id="{CFF6161A-ACBC-479C-B3B2-67425734B4D3}"/>
                </a:ext>
              </a:extLst>
            </p:cNvPr>
            <p:cNvSpPr/>
            <p:nvPr/>
          </p:nvSpPr>
          <p:spPr>
            <a:xfrm>
              <a:off x="5118672" y="1822886"/>
              <a:ext cx="1218907" cy="1248295"/>
            </a:xfrm>
            <a:custGeom>
              <a:avLst/>
              <a:gdLst>
                <a:gd name="connsiteX0" fmla="*/ 594815 w 1218907"/>
                <a:gd name="connsiteY0" fmla="*/ 0 h 1248294"/>
                <a:gd name="connsiteX1" fmla="*/ 1219009 w 1218907"/>
                <a:gd name="connsiteY1" fmla="*/ 624219 h 1248294"/>
                <a:gd name="connsiteX2" fmla="*/ 594815 w 1218907"/>
                <a:gd name="connsiteY2" fmla="*/ 1248458 h 1248294"/>
                <a:gd name="connsiteX3" fmla="*/ 0 w 1218907"/>
                <a:gd name="connsiteY3" fmla="*/ 754706 h 1248294"/>
                <a:gd name="connsiteX4" fmla="*/ 58752 w 1218907"/>
                <a:gd name="connsiteY4" fmla="*/ 754706 h 1248294"/>
                <a:gd name="connsiteX5" fmla="*/ 58752 w 1218907"/>
                <a:gd name="connsiteY5" fmla="*/ 754521 h 1248294"/>
                <a:gd name="connsiteX6" fmla="*/ 594815 w 1218907"/>
                <a:gd name="connsiteY6" fmla="*/ 1190916 h 1248294"/>
                <a:gd name="connsiteX7" fmla="*/ 1161469 w 1218907"/>
                <a:gd name="connsiteY7" fmla="*/ 624219 h 1248294"/>
                <a:gd name="connsiteX8" fmla="*/ 594815 w 1218907"/>
                <a:gd name="connsiteY8" fmla="*/ 57538 h 1248294"/>
                <a:gd name="connsiteX9" fmla="*/ 405959 w 1218907"/>
                <a:gd name="connsiteY9" fmla="*/ 89810 h 1248294"/>
                <a:gd name="connsiteX10" fmla="*/ 368725 w 1218907"/>
                <a:gd name="connsiteY10" fmla="*/ 105059 h 1248294"/>
                <a:gd name="connsiteX11" fmla="*/ 350107 w 1218907"/>
                <a:gd name="connsiteY11" fmla="*/ 50564 h 1248294"/>
                <a:gd name="connsiteX12" fmla="*/ 594815 w 1218907"/>
                <a:gd name="connsiteY12" fmla="*/ 0 h 124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218907" h="1248294">
                  <a:moveTo>
                    <a:pt x="594815" y="0"/>
                  </a:moveTo>
                  <a:cubicBezTo>
                    <a:pt x="939554" y="0"/>
                    <a:pt x="1219009" y="279479"/>
                    <a:pt x="1219009" y="624219"/>
                  </a:cubicBezTo>
                  <a:cubicBezTo>
                    <a:pt x="1219009" y="968966"/>
                    <a:pt x="918681" y="1248458"/>
                    <a:pt x="594815" y="1248458"/>
                  </a:cubicBezTo>
                  <a:cubicBezTo>
                    <a:pt x="270944" y="1248458"/>
                    <a:pt x="56676" y="1041125"/>
                    <a:pt x="0" y="754706"/>
                  </a:cubicBezTo>
                  <a:lnTo>
                    <a:pt x="58752" y="754706"/>
                  </a:lnTo>
                  <a:lnTo>
                    <a:pt x="58752" y="754521"/>
                  </a:lnTo>
                  <a:cubicBezTo>
                    <a:pt x="114447" y="1009029"/>
                    <a:pt x="302757" y="1190916"/>
                    <a:pt x="594815" y="1190916"/>
                  </a:cubicBezTo>
                  <a:cubicBezTo>
                    <a:pt x="886886" y="1190916"/>
                    <a:pt x="1161469" y="937193"/>
                    <a:pt x="1161469" y="624219"/>
                  </a:cubicBezTo>
                  <a:cubicBezTo>
                    <a:pt x="1161469" y="311261"/>
                    <a:pt x="907759" y="57538"/>
                    <a:pt x="594815" y="57538"/>
                  </a:cubicBezTo>
                  <a:cubicBezTo>
                    <a:pt x="528591" y="57538"/>
                    <a:pt x="465023" y="68938"/>
                    <a:pt x="405959" y="89810"/>
                  </a:cubicBezTo>
                  <a:cubicBezTo>
                    <a:pt x="403706" y="90602"/>
                    <a:pt x="382678" y="99515"/>
                    <a:pt x="368725" y="105059"/>
                  </a:cubicBezTo>
                  <a:cubicBezTo>
                    <a:pt x="333587" y="119024"/>
                    <a:pt x="317939" y="66996"/>
                    <a:pt x="350107" y="50564"/>
                  </a:cubicBezTo>
                  <a:cubicBezTo>
                    <a:pt x="399958" y="25097"/>
                    <a:pt x="498464" y="0"/>
                    <a:pt x="594815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42" name="Полилиния: фигура 124">
              <a:extLst>
                <a:ext uri="{FF2B5EF4-FFF2-40B4-BE49-F238E27FC236}">
                  <a16:creationId xmlns:a16="http://schemas.microsoft.com/office/drawing/2014/main" id="{202E0B5A-F2C1-4373-9182-B613596631B1}"/>
                </a:ext>
              </a:extLst>
            </p:cNvPr>
            <p:cNvSpPr/>
            <p:nvPr/>
          </p:nvSpPr>
          <p:spPr>
            <a:xfrm>
              <a:off x="5239530" y="1949776"/>
              <a:ext cx="971154" cy="994525"/>
            </a:xfrm>
            <a:custGeom>
              <a:avLst/>
              <a:gdLst>
                <a:gd name="connsiteX0" fmla="*/ 473956 w 971154"/>
                <a:gd name="connsiteY0" fmla="*/ 0 h 994525"/>
                <a:gd name="connsiteX1" fmla="*/ 971272 w 971154"/>
                <a:gd name="connsiteY1" fmla="*/ 497330 h 994525"/>
                <a:gd name="connsiteX2" fmla="*/ 473956 w 971154"/>
                <a:gd name="connsiteY2" fmla="*/ 994685 h 994525"/>
                <a:gd name="connsiteX3" fmla="*/ 1718 w 971154"/>
                <a:gd name="connsiteY3" fmla="*/ 543858 h 994525"/>
                <a:gd name="connsiteX4" fmla="*/ 0 w 971154"/>
                <a:gd name="connsiteY4" fmla="*/ 534852 h 994525"/>
                <a:gd name="connsiteX5" fmla="*/ 67431 w 971154"/>
                <a:gd name="connsiteY5" fmla="*/ 535060 h 994525"/>
                <a:gd name="connsiteX6" fmla="*/ 68835 w 971154"/>
                <a:gd name="connsiteY6" fmla="*/ 541480 h 994525"/>
                <a:gd name="connsiteX7" fmla="*/ 473956 w 971154"/>
                <a:gd name="connsiteY7" fmla="*/ 928575 h 994525"/>
                <a:gd name="connsiteX8" fmla="*/ 905166 w 971154"/>
                <a:gd name="connsiteY8" fmla="*/ 497330 h 994525"/>
                <a:gd name="connsiteX9" fmla="*/ 473956 w 971154"/>
                <a:gd name="connsiteY9" fmla="*/ 66105 h 994525"/>
                <a:gd name="connsiteX10" fmla="*/ 329795 w 971154"/>
                <a:gd name="connsiteY10" fmla="*/ 90823 h 994525"/>
                <a:gd name="connsiteX11" fmla="*/ 274325 w 971154"/>
                <a:gd name="connsiteY11" fmla="*/ 113023 h 994525"/>
                <a:gd name="connsiteX12" fmla="*/ 254627 w 971154"/>
                <a:gd name="connsiteY12" fmla="*/ 49740 h 994525"/>
                <a:gd name="connsiteX13" fmla="*/ 308892 w 971154"/>
                <a:gd name="connsiteY13" fmla="*/ 28088 h 994525"/>
                <a:gd name="connsiteX14" fmla="*/ 473956 w 971154"/>
                <a:gd name="connsiteY14" fmla="*/ 0 h 994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971154" h="994525">
                  <a:moveTo>
                    <a:pt x="473956" y="0"/>
                  </a:moveTo>
                  <a:cubicBezTo>
                    <a:pt x="748618" y="0"/>
                    <a:pt x="971272" y="222666"/>
                    <a:pt x="971272" y="497330"/>
                  </a:cubicBezTo>
                  <a:cubicBezTo>
                    <a:pt x="971272" y="772019"/>
                    <a:pt x="748618" y="994685"/>
                    <a:pt x="473956" y="994685"/>
                  </a:cubicBezTo>
                  <a:cubicBezTo>
                    <a:pt x="232952" y="994685"/>
                    <a:pt x="8959" y="854084"/>
                    <a:pt x="1718" y="543858"/>
                  </a:cubicBezTo>
                  <a:cubicBezTo>
                    <a:pt x="1651" y="540833"/>
                    <a:pt x="547" y="537854"/>
                    <a:pt x="0" y="534852"/>
                  </a:cubicBezTo>
                  <a:lnTo>
                    <a:pt x="67431" y="535060"/>
                  </a:lnTo>
                  <a:cubicBezTo>
                    <a:pt x="67888" y="537185"/>
                    <a:pt x="68870" y="539309"/>
                    <a:pt x="68835" y="541480"/>
                  </a:cubicBezTo>
                  <a:cubicBezTo>
                    <a:pt x="64397" y="785643"/>
                    <a:pt x="268781" y="928575"/>
                    <a:pt x="473956" y="928575"/>
                  </a:cubicBezTo>
                  <a:cubicBezTo>
                    <a:pt x="712106" y="928575"/>
                    <a:pt x="905166" y="735512"/>
                    <a:pt x="905166" y="497330"/>
                  </a:cubicBezTo>
                  <a:cubicBezTo>
                    <a:pt x="905166" y="259177"/>
                    <a:pt x="712106" y="66105"/>
                    <a:pt x="473956" y="66105"/>
                  </a:cubicBezTo>
                  <a:cubicBezTo>
                    <a:pt x="423394" y="66105"/>
                    <a:pt x="374859" y="74840"/>
                    <a:pt x="329795" y="90823"/>
                  </a:cubicBezTo>
                  <a:cubicBezTo>
                    <a:pt x="327743" y="91548"/>
                    <a:pt x="294570" y="105158"/>
                    <a:pt x="274325" y="113023"/>
                  </a:cubicBezTo>
                  <a:cubicBezTo>
                    <a:pt x="236822" y="127580"/>
                    <a:pt x="217157" y="64745"/>
                    <a:pt x="254627" y="49740"/>
                  </a:cubicBezTo>
                  <a:cubicBezTo>
                    <a:pt x="275239" y="41473"/>
                    <a:pt x="306583" y="28891"/>
                    <a:pt x="308892" y="28088"/>
                  </a:cubicBezTo>
                  <a:cubicBezTo>
                    <a:pt x="360516" y="9927"/>
                    <a:pt x="416089" y="0"/>
                    <a:pt x="473956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43" name="Полилиния: фигура 125">
              <a:extLst>
                <a:ext uri="{FF2B5EF4-FFF2-40B4-BE49-F238E27FC236}">
                  <a16:creationId xmlns:a16="http://schemas.microsoft.com/office/drawing/2014/main" id="{23A328AB-3CC7-4687-8C34-F9E93E0FD913}"/>
                </a:ext>
              </a:extLst>
            </p:cNvPr>
            <p:cNvSpPr/>
            <p:nvPr/>
          </p:nvSpPr>
          <p:spPr>
            <a:xfrm>
              <a:off x="5375896" y="2078159"/>
              <a:ext cx="706315" cy="737755"/>
            </a:xfrm>
            <a:custGeom>
              <a:avLst/>
              <a:gdLst>
                <a:gd name="connsiteX0" fmla="*/ 337591 w 706314"/>
                <a:gd name="connsiteY0" fmla="*/ 0 h 737754"/>
                <a:gd name="connsiteX1" fmla="*/ 706527 w 706314"/>
                <a:gd name="connsiteY1" fmla="*/ 368947 h 737754"/>
                <a:gd name="connsiteX2" fmla="*/ 337591 w 706314"/>
                <a:gd name="connsiteY2" fmla="*/ 737916 h 737754"/>
                <a:gd name="connsiteX3" fmla="*/ 0 w 706314"/>
                <a:gd name="connsiteY3" fmla="*/ 517952 h 737754"/>
                <a:gd name="connsiteX4" fmla="*/ 62890 w 706314"/>
                <a:gd name="connsiteY4" fmla="*/ 501442 h 737754"/>
                <a:gd name="connsiteX5" fmla="*/ 337591 w 706314"/>
                <a:gd name="connsiteY5" fmla="*/ 673885 h 737754"/>
                <a:gd name="connsiteX6" fmla="*/ 642500 w 706314"/>
                <a:gd name="connsiteY6" fmla="*/ 368947 h 737754"/>
                <a:gd name="connsiteX7" fmla="*/ 337591 w 706314"/>
                <a:gd name="connsiteY7" fmla="*/ 64031 h 737754"/>
                <a:gd name="connsiteX8" fmla="*/ 217378 w 706314"/>
                <a:gd name="connsiteY8" fmla="*/ 88651 h 737754"/>
                <a:gd name="connsiteX9" fmla="*/ 205857 w 706314"/>
                <a:gd name="connsiteY9" fmla="*/ 24241 h 737754"/>
                <a:gd name="connsiteX10" fmla="*/ 337591 w 706314"/>
                <a:gd name="connsiteY10" fmla="*/ 0 h 737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06314" h="737754">
                  <a:moveTo>
                    <a:pt x="337591" y="0"/>
                  </a:moveTo>
                  <a:cubicBezTo>
                    <a:pt x="541350" y="0"/>
                    <a:pt x="706527" y="165185"/>
                    <a:pt x="706527" y="368947"/>
                  </a:cubicBezTo>
                  <a:cubicBezTo>
                    <a:pt x="706527" y="572724"/>
                    <a:pt x="541350" y="737916"/>
                    <a:pt x="337591" y="737916"/>
                  </a:cubicBezTo>
                  <a:cubicBezTo>
                    <a:pt x="186849" y="737916"/>
                    <a:pt x="57244" y="647492"/>
                    <a:pt x="0" y="517952"/>
                  </a:cubicBezTo>
                  <a:lnTo>
                    <a:pt x="62890" y="501442"/>
                  </a:lnTo>
                  <a:cubicBezTo>
                    <a:pt x="112191" y="603504"/>
                    <a:pt x="216665" y="673885"/>
                    <a:pt x="337591" y="673885"/>
                  </a:cubicBezTo>
                  <a:cubicBezTo>
                    <a:pt x="505991" y="673885"/>
                    <a:pt x="642500" y="537371"/>
                    <a:pt x="642500" y="368947"/>
                  </a:cubicBezTo>
                  <a:cubicBezTo>
                    <a:pt x="642500" y="200547"/>
                    <a:pt x="505991" y="64031"/>
                    <a:pt x="337591" y="64031"/>
                  </a:cubicBezTo>
                  <a:cubicBezTo>
                    <a:pt x="294902" y="64031"/>
                    <a:pt x="254121" y="72487"/>
                    <a:pt x="217378" y="88651"/>
                  </a:cubicBezTo>
                  <a:cubicBezTo>
                    <a:pt x="183390" y="103597"/>
                    <a:pt x="153408" y="42958"/>
                    <a:pt x="205857" y="24241"/>
                  </a:cubicBezTo>
                  <a:cubicBezTo>
                    <a:pt x="246772" y="8590"/>
                    <a:pt x="291178" y="0"/>
                    <a:pt x="337591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44" name="Полилиния: фигура 126">
              <a:extLst>
                <a:ext uri="{FF2B5EF4-FFF2-40B4-BE49-F238E27FC236}">
                  <a16:creationId xmlns:a16="http://schemas.microsoft.com/office/drawing/2014/main" id="{BB0ED876-90E1-482D-981D-B5B54B80D066}"/>
                </a:ext>
              </a:extLst>
            </p:cNvPr>
            <p:cNvSpPr/>
            <p:nvPr/>
          </p:nvSpPr>
          <p:spPr>
            <a:xfrm>
              <a:off x="5374835" y="2456285"/>
              <a:ext cx="158626" cy="163022"/>
            </a:xfrm>
            <a:custGeom>
              <a:avLst/>
              <a:gdLst>
                <a:gd name="connsiteX0" fmla="*/ 149158 w 158626"/>
                <a:gd name="connsiteY0" fmla="*/ 8554 h 163021"/>
                <a:gd name="connsiteX1" fmla="*/ 149170 w 158626"/>
                <a:gd name="connsiteY1" fmla="*/ 8577 h 163021"/>
                <a:gd name="connsiteX2" fmla="*/ 150130 w 158626"/>
                <a:gd name="connsiteY2" fmla="*/ 52404 h 163021"/>
                <a:gd name="connsiteX3" fmla="*/ 53341 w 158626"/>
                <a:gd name="connsiteY3" fmla="*/ 153519 h 163021"/>
                <a:gd name="connsiteX4" fmla="*/ 9537 w 158626"/>
                <a:gd name="connsiteY4" fmla="*/ 154489 h 163021"/>
                <a:gd name="connsiteX5" fmla="*/ 9525 w 158626"/>
                <a:gd name="connsiteY5" fmla="*/ 154466 h 163021"/>
                <a:gd name="connsiteX6" fmla="*/ 8567 w 158626"/>
                <a:gd name="connsiteY6" fmla="*/ 110662 h 163021"/>
                <a:gd name="connsiteX7" fmla="*/ 105355 w 158626"/>
                <a:gd name="connsiteY7" fmla="*/ 9524 h 163021"/>
                <a:gd name="connsiteX8" fmla="*/ 149158 w 158626"/>
                <a:gd name="connsiteY8" fmla="*/ 8554 h 1630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8626" h="163021">
                  <a:moveTo>
                    <a:pt x="149158" y="8554"/>
                  </a:moveTo>
                  <a:lnTo>
                    <a:pt x="149170" y="8577"/>
                  </a:lnTo>
                  <a:cubicBezTo>
                    <a:pt x="161486" y="20377"/>
                    <a:pt x="161920" y="40073"/>
                    <a:pt x="150130" y="52404"/>
                  </a:cubicBezTo>
                  <a:lnTo>
                    <a:pt x="53341" y="153519"/>
                  </a:lnTo>
                  <a:cubicBezTo>
                    <a:pt x="41562" y="165826"/>
                    <a:pt x="21853" y="166265"/>
                    <a:pt x="9537" y="154489"/>
                  </a:cubicBezTo>
                  <a:lnTo>
                    <a:pt x="9525" y="154466"/>
                  </a:lnTo>
                  <a:cubicBezTo>
                    <a:pt x="-2788" y="142689"/>
                    <a:pt x="-3222" y="122970"/>
                    <a:pt x="8567" y="110662"/>
                  </a:cubicBezTo>
                  <a:lnTo>
                    <a:pt x="105355" y="9524"/>
                  </a:lnTo>
                  <a:cubicBezTo>
                    <a:pt x="117135" y="-2783"/>
                    <a:pt x="136845" y="-3222"/>
                    <a:pt x="149158" y="8554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45" name="Полилиния: фигура 127">
              <a:extLst>
                <a:ext uri="{FF2B5EF4-FFF2-40B4-BE49-F238E27FC236}">
                  <a16:creationId xmlns:a16="http://schemas.microsoft.com/office/drawing/2014/main" id="{45DCAC95-8DB8-4D84-9189-5A6E96D0F58B}"/>
                </a:ext>
              </a:extLst>
            </p:cNvPr>
            <p:cNvSpPr/>
            <p:nvPr/>
          </p:nvSpPr>
          <p:spPr>
            <a:xfrm>
              <a:off x="5245794" y="2325490"/>
              <a:ext cx="183563" cy="189115"/>
            </a:xfrm>
            <a:custGeom>
              <a:avLst/>
              <a:gdLst>
                <a:gd name="connsiteX0" fmla="*/ 174240 w 183563"/>
                <a:gd name="connsiteY0" fmla="*/ 8563 h 189114"/>
                <a:gd name="connsiteX1" fmla="*/ 174252 w 183563"/>
                <a:gd name="connsiteY1" fmla="*/ 8586 h 189114"/>
                <a:gd name="connsiteX2" fmla="*/ 175210 w 183563"/>
                <a:gd name="connsiteY2" fmla="*/ 52389 h 189114"/>
                <a:gd name="connsiteX3" fmla="*/ 53347 w 183563"/>
                <a:gd name="connsiteY3" fmla="*/ 179712 h 189114"/>
                <a:gd name="connsiteX4" fmla="*/ 9532 w 183563"/>
                <a:gd name="connsiteY4" fmla="*/ 180682 h 189114"/>
                <a:gd name="connsiteX5" fmla="*/ 9532 w 183563"/>
                <a:gd name="connsiteY5" fmla="*/ 180682 h 189114"/>
                <a:gd name="connsiteX6" fmla="*/ 8562 w 183563"/>
                <a:gd name="connsiteY6" fmla="*/ 136856 h 189114"/>
                <a:gd name="connsiteX7" fmla="*/ 130425 w 183563"/>
                <a:gd name="connsiteY7" fmla="*/ 9532 h 189114"/>
                <a:gd name="connsiteX8" fmla="*/ 174240 w 183563"/>
                <a:gd name="connsiteY8" fmla="*/ 8563 h 189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3563" h="189114">
                  <a:moveTo>
                    <a:pt x="174240" y="8563"/>
                  </a:moveTo>
                  <a:lnTo>
                    <a:pt x="174252" y="8586"/>
                  </a:lnTo>
                  <a:cubicBezTo>
                    <a:pt x="186566" y="20362"/>
                    <a:pt x="186991" y="40082"/>
                    <a:pt x="175210" y="52389"/>
                  </a:cubicBezTo>
                  <a:lnTo>
                    <a:pt x="53347" y="179712"/>
                  </a:lnTo>
                  <a:cubicBezTo>
                    <a:pt x="41557" y="192043"/>
                    <a:pt x="21857" y="192459"/>
                    <a:pt x="9532" y="180682"/>
                  </a:cubicBezTo>
                  <a:lnTo>
                    <a:pt x="9532" y="180682"/>
                  </a:lnTo>
                  <a:cubicBezTo>
                    <a:pt x="-2793" y="168883"/>
                    <a:pt x="-3218" y="149186"/>
                    <a:pt x="8562" y="136856"/>
                  </a:cubicBezTo>
                  <a:lnTo>
                    <a:pt x="130425" y="9532"/>
                  </a:lnTo>
                  <a:cubicBezTo>
                    <a:pt x="142215" y="-2798"/>
                    <a:pt x="161924" y="-3214"/>
                    <a:pt x="174240" y="8563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46" name="Полилиния: фигура 128">
              <a:extLst>
                <a:ext uri="{FF2B5EF4-FFF2-40B4-BE49-F238E27FC236}">
                  <a16:creationId xmlns:a16="http://schemas.microsoft.com/office/drawing/2014/main" id="{613C2342-E8AB-4B34-A851-68DAF577BDD3}"/>
                </a:ext>
              </a:extLst>
            </p:cNvPr>
            <p:cNvSpPr/>
            <p:nvPr/>
          </p:nvSpPr>
          <p:spPr>
            <a:xfrm>
              <a:off x="5120516" y="2325490"/>
              <a:ext cx="183563" cy="189115"/>
            </a:xfrm>
            <a:custGeom>
              <a:avLst/>
              <a:gdLst>
                <a:gd name="connsiteX0" fmla="*/ 9535 w 183563"/>
                <a:gd name="connsiteY0" fmla="*/ 8563 h 189114"/>
                <a:gd name="connsiteX1" fmla="*/ 9523 w 183563"/>
                <a:gd name="connsiteY1" fmla="*/ 8586 h 189114"/>
                <a:gd name="connsiteX2" fmla="*/ 8563 w 183563"/>
                <a:gd name="connsiteY2" fmla="*/ 52389 h 189114"/>
                <a:gd name="connsiteX3" fmla="*/ 130425 w 183563"/>
                <a:gd name="connsiteY3" fmla="*/ 179712 h 189114"/>
                <a:gd name="connsiteX4" fmla="*/ 174241 w 183563"/>
                <a:gd name="connsiteY4" fmla="*/ 180682 h 189114"/>
                <a:gd name="connsiteX5" fmla="*/ 174241 w 183563"/>
                <a:gd name="connsiteY5" fmla="*/ 180682 h 189114"/>
                <a:gd name="connsiteX6" fmla="*/ 175213 w 183563"/>
                <a:gd name="connsiteY6" fmla="*/ 136856 h 189114"/>
                <a:gd name="connsiteX7" fmla="*/ 53350 w 183563"/>
                <a:gd name="connsiteY7" fmla="*/ 9532 h 189114"/>
                <a:gd name="connsiteX8" fmla="*/ 9535 w 183563"/>
                <a:gd name="connsiteY8" fmla="*/ 8563 h 189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3563" h="189114">
                  <a:moveTo>
                    <a:pt x="9535" y="8563"/>
                  </a:moveTo>
                  <a:lnTo>
                    <a:pt x="9523" y="8586"/>
                  </a:lnTo>
                  <a:cubicBezTo>
                    <a:pt x="-2793" y="20362"/>
                    <a:pt x="-3216" y="40082"/>
                    <a:pt x="8563" y="52389"/>
                  </a:cubicBezTo>
                  <a:lnTo>
                    <a:pt x="130425" y="179712"/>
                  </a:lnTo>
                  <a:cubicBezTo>
                    <a:pt x="142217" y="192043"/>
                    <a:pt x="161915" y="192459"/>
                    <a:pt x="174241" y="180682"/>
                  </a:cubicBezTo>
                  <a:lnTo>
                    <a:pt x="174241" y="180682"/>
                  </a:lnTo>
                  <a:cubicBezTo>
                    <a:pt x="186568" y="168883"/>
                    <a:pt x="186991" y="149186"/>
                    <a:pt x="175213" y="136856"/>
                  </a:cubicBezTo>
                  <a:lnTo>
                    <a:pt x="53350" y="9532"/>
                  </a:lnTo>
                  <a:cubicBezTo>
                    <a:pt x="41558" y="-2798"/>
                    <a:pt x="21848" y="-3214"/>
                    <a:pt x="9535" y="8563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47" name="Полилиния: фигура 129">
              <a:extLst>
                <a:ext uri="{FF2B5EF4-FFF2-40B4-BE49-F238E27FC236}">
                  <a16:creationId xmlns:a16="http://schemas.microsoft.com/office/drawing/2014/main" id="{B58B0083-8FC4-4B3B-8C67-47A94A3C39D3}"/>
                </a:ext>
              </a:extLst>
            </p:cNvPr>
            <p:cNvSpPr/>
            <p:nvPr/>
          </p:nvSpPr>
          <p:spPr>
            <a:xfrm>
              <a:off x="5245794" y="2162413"/>
              <a:ext cx="183563" cy="189115"/>
            </a:xfrm>
            <a:custGeom>
              <a:avLst/>
              <a:gdLst>
                <a:gd name="connsiteX0" fmla="*/ 174240 w 183563"/>
                <a:gd name="connsiteY0" fmla="*/ 8566 h 189114"/>
                <a:gd name="connsiteX1" fmla="*/ 174252 w 183563"/>
                <a:gd name="connsiteY1" fmla="*/ 8578 h 189114"/>
                <a:gd name="connsiteX2" fmla="*/ 175210 w 183563"/>
                <a:gd name="connsiteY2" fmla="*/ 52395 h 189114"/>
                <a:gd name="connsiteX3" fmla="*/ 53347 w 183563"/>
                <a:gd name="connsiteY3" fmla="*/ 179721 h 189114"/>
                <a:gd name="connsiteX4" fmla="*/ 9532 w 183563"/>
                <a:gd name="connsiteY4" fmla="*/ 180691 h 189114"/>
                <a:gd name="connsiteX5" fmla="*/ 9532 w 183563"/>
                <a:gd name="connsiteY5" fmla="*/ 180691 h 189114"/>
                <a:gd name="connsiteX6" fmla="*/ 8562 w 183563"/>
                <a:gd name="connsiteY6" fmla="*/ 136862 h 189114"/>
                <a:gd name="connsiteX7" fmla="*/ 130425 w 183563"/>
                <a:gd name="connsiteY7" fmla="*/ 9527 h 189114"/>
                <a:gd name="connsiteX8" fmla="*/ 174240 w 183563"/>
                <a:gd name="connsiteY8" fmla="*/ 8566 h 189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3563" h="189114">
                  <a:moveTo>
                    <a:pt x="174240" y="8566"/>
                  </a:moveTo>
                  <a:lnTo>
                    <a:pt x="174252" y="8578"/>
                  </a:lnTo>
                  <a:cubicBezTo>
                    <a:pt x="186566" y="20371"/>
                    <a:pt x="186991" y="40081"/>
                    <a:pt x="175210" y="52395"/>
                  </a:cubicBezTo>
                  <a:lnTo>
                    <a:pt x="53347" y="179721"/>
                  </a:lnTo>
                  <a:cubicBezTo>
                    <a:pt x="41557" y="192028"/>
                    <a:pt x="21857" y="192467"/>
                    <a:pt x="9532" y="180691"/>
                  </a:cubicBezTo>
                  <a:lnTo>
                    <a:pt x="9532" y="180691"/>
                  </a:lnTo>
                  <a:cubicBezTo>
                    <a:pt x="-2793" y="168891"/>
                    <a:pt x="-3218" y="149172"/>
                    <a:pt x="8562" y="136862"/>
                  </a:cubicBezTo>
                  <a:lnTo>
                    <a:pt x="130425" y="9527"/>
                  </a:lnTo>
                  <a:cubicBezTo>
                    <a:pt x="142215" y="-2787"/>
                    <a:pt x="161924" y="-3224"/>
                    <a:pt x="174240" y="8566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48" name="Полилиния: фигура 130">
              <a:extLst>
                <a:ext uri="{FF2B5EF4-FFF2-40B4-BE49-F238E27FC236}">
                  <a16:creationId xmlns:a16="http://schemas.microsoft.com/office/drawing/2014/main" id="{FA384A0D-46A7-46ED-9D81-FFBB8FB5AEA9}"/>
                </a:ext>
              </a:extLst>
            </p:cNvPr>
            <p:cNvSpPr/>
            <p:nvPr/>
          </p:nvSpPr>
          <p:spPr>
            <a:xfrm>
              <a:off x="5120516" y="2162413"/>
              <a:ext cx="183563" cy="189115"/>
            </a:xfrm>
            <a:custGeom>
              <a:avLst/>
              <a:gdLst>
                <a:gd name="connsiteX0" fmla="*/ 9535 w 183563"/>
                <a:gd name="connsiteY0" fmla="*/ 8566 h 189114"/>
                <a:gd name="connsiteX1" fmla="*/ 9523 w 183563"/>
                <a:gd name="connsiteY1" fmla="*/ 8578 h 189114"/>
                <a:gd name="connsiteX2" fmla="*/ 8563 w 183563"/>
                <a:gd name="connsiteY2" fmla="*/ 52395 h 189114"/>
                <a:gd name="connsiteX3" fmla="*/ 130425 w 183563"/>
                <a:gd name="connsiteY3" fmla="*/ 179721 h 189114"/>
                <a:gd name="connsiteX4" fmla="*/ 174241 w 183563"/>
                <a:gd name="connsiteY4" fmla="*/ 180691 h 189114"/>
                <a:gd name="connsiteX5" fmla="*/ 174241 w 183563"/>
                <a:gd name="connsiteY5" fmla="*/ 180691 h 189114"/>
                <a:gd name="connsiteX6" fmla="*/ 175213 w 183563"/>
                <a:gd name="connsiteY6" fmla="*/ 136862 h 189114"/>
                <a:gd name="connsiteX7" fmla="*/ 53350 w 183563"/>
                <a:gd name="connsiteY7" fmla="*/ 9527 h 189114"/>
                <a:gd name="connsiteX8" fmla="*/ 9535 w 183563"/>
                <a:gd name="connsiteY8" fmla="*/ 8566 h 189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3563" h="189114">
                  <a:moveTo>
                    <a:pt x="9535" y="8566"/>
                  </a:moveTo>
                  <a:lnTo>
                    <a:pt x="9523" y="8578"/>
                  </a:lnTo>
                  <a:cubicBezTo>
                    <a:pt x="-2793" y="20371"/>
                    <a:pt x="-3216" y="40081"/>
                    <a:pt x="8563" y="52395"/>
                  </a:cubicBezTo>
                  <a:lnTo>
                    <a:pt x="130425" y="179721"/>
                  </a:lnTo>
                  <a:cubicBezTo>
                    <a:pt x="142217" y="192028"/>
                    <a:pt x="161915" y="192467"/>
                    <a:pt x="174241" y="180691"/>
                  </a:cubicBezTo>
                  <a:lnTo>
                    <a:pt x="174241" y="180691"/>
                  </a:lnTo>
                  <a:cubicBezTo>
                    <a:pt x="186568" y="168891"/>
                    <a:pt x="186991" y="149172"/>
                    <a:pt x="175213" y="136862"/>
                  </a:cubicBezTo>
                  <a:lnTo>
                    <a:pt x="53350" y="9527"/>
                  </a:lnTo>
                  <a:cubicBezTo>
                    <a:pt x="41558" y="-2787"/>
                    <a:pt x="21848" y="-3224"/>
                    <a:pt x="9535" y="8566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49" name="Полилиния: фигура 131">
              <a:extLst>
                <a:ext uri="{FF2B5EF4-FFF2-40B4-BE49-F238E27FC236}">
                  <a16:creationId xmlns:a16="http://schemas.microsoft.com/office/drawing/2014/main" id="{68850216-8E55-4966-8B98-894059B61B08}"/>
                </a:ext>
              </a:extLst>
            </p:cNvPr>
            <p:cNvSpPr/>
            <p:nvPr/>
          </p:nvSpPr>
          <p:spPr>
            <a:xfrm>
              <a:off x="5245794" y="2010402"/>
              <a:ext cx="183563" cy="189115"/>
            </a:xfrm>
            <a:custGeom>
              <a:avLst/>
              <a:gdLst>
                <a:gd name="connsiteX0" fmla="*/ 174240 w 183563"/>
                <a:gd name="connsiteY0" fmla="*/ 8567 h 189114"/>
                <a:gd name="connsiteX1" fmla="*/ 174252 w 183563"/>
                <a:gd name="connsiteY1" fmla="*/ 8579 h 189114"/>
                <a:gd name="connsiteX2" fmla="*/ 175210 w 183563"/>
                <a:gd name="connsiteY2" fmla="*/ 52396 h 189114"/>
                <a:gd name="connsiteX3" fmla="*/ 53347 w 183563"/>
                <a:gd name="connsiteY3" fmla="*/ 179720 h 189114"/>
                <a:gd name="connsiteX4" fmla="*/ 9532 w 183563"/>
                <a:gd name="connsiteY4" fmla="*/ 180680 h 189114"/>
                <a:gd name="connsiteX5" fmla="*/ 9532 w 183563"/>
                <a:gd name="connsiteY5" fmla="*/ 180680 h 189114"/>
                <a:gd name="connsiteX6" fmla="*/ 8562 w 183563"/>
                <a:gd name="connsiteY6" fmla="*/ 136863 h 189114"/>
                <a:gd name="connsiteX7" fmla="*/ 130425 w 183563"/>
                <a:gd name="connsiteY7" fmla="*/ 9528 h 189114"/>
                <a:gd name="connsiteX8" fmla="*/ 174240 w 183563"/>
                <a:gd name="connsiteY8" fmla="*/ 8567 h 189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3563" h="189114">
                  <a:moveTo>
                    <a:pt x="174240" y="8567"/>
                  </a:moveTo>
                  <a:lnTo>
                    <a:pt x="174252" y="8579"/>
                  </a:lnTo>
                  <a:cubicBezTo>
                    <a:pt x="186566" y="20369"/>
                    <a:pt x="186991" y="40082"/>
                    <a:pt x="175210" y="52396"/>
                  </a:cubicBezTo>
                  <a:lnTo>
                    <a:pt x="53347" y="179720"/>
                  </a:lnTo>
                  <a:cubicBezTo>
                    <a:pt x="41557" y="192036"/>
                    <a:pt x="21857" y="192470"/>
                    <a:pt x="9532" y="180680"/>
                  </a:cubicBezTo>
                  <a:lnTo>
                    <a:pt x="9532" y="180680"/>
                  </a:lnTo>
                  <a:cubicBezTo>
                    <a:pt x="-2793" y="168890"/>
                    <a:pt x="-3218" y="149177"/>
                    <a:pt x="8562" y="136863"/>
                  </a:cubicBezTo>
                  <a:lnTo>
                    <a:pt x="130425" y="9528"/>
                  </a:lnTo>
                  <a:cubicBezTo>
                    <a:pt x="142215" y="-2789"/>
                    <a:pt x="161924" y="-3223"/>
                    <a:pt x="174240" y="8567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50" name="Полилиния: фигура 132">
              <a:extLst>
                <a:ext uri="{FF2B5EF4-FFF2-40B4-BE49-F238E27FC236}">
                  <a16:creationId xmlns:a16="http://schemas.microsoft.com/office/drawing/2014/main" id="{14C0481D-3DED-4E9C-8E40-BE50F0771D4D}"/>
                </a:ext>
              </a:extLst>
            </p:cNvPr>
            <p:cNvSpPr/>
            <p:nvPr/>
          </p:nvSpPr>
          <p:spPr>
            <a:xfrm>
              <a:off x="5120516" y="2010402"/>
              <a:ext cx="183563" cy="189115"/>
            </a:xfrm>
            <a:custGeom>
              <a:avLst/>
              <a:gdLst>
                <a:gd name="connsiteX0" fmla="*/ 9535 w 183563"/>
                <a:gd name="connsiteY0" fmla="*/ 8567 h 189114"/>
                <a:gd name="connsiteX1" fmla="*/ 9523 w 183563"/>
                <a:gd name="connsiteY1" fmla="*/ 8579 h 189114"/>
                <a:gd name="connsiteX2" fmla="*/ 8563 w 183563"/>
                <a:gd name="connsiteY2" fmla="*/ 52396 h 189114"/>
                <a:gd name="connsiteX3" fmla="*/ 130425 w 183563"/>
                <a:gd name="connsiteY3" fmla="*/ 179720 h 189114"/>
                <a:gd name="connsiteX4" fmla="*/ 174241 w 183563"/>
                <a:gd name="connsiteY4" fmla="*/ 180680 h 189114"/>
                <a:gd name="connsiteX5" fmla="*/ 174241 w 183563"/>
                <a:gd name="connsiteY5" fmla="*/ 180680 h 189114"/>
                <a:gd name="connsiteX6" fmla="*/ 175213 w 183563"/>
                <a:gd name="connsiteY6" fmla="*/ 136863 h 189114"/>
                <a:gd name="connsiteX7" fmla="*/ 53350 w 183563"/>
                <a:gd name="connsiteY7" fmla="*/ 9528 h 189114"/>
                <a:gd name="connsiteX8" fmla="*/ 9535 w 183563"/>
                <a:gd name="connsiteY8" fmla="*/ 8567 h 189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3563" h="189114">
                  <a:moveTo>
                    <a:pt x="9535" y="8567"/>
                  </a:moveTo>
                  <a:lnTo>
                    <a:pt x="9523" y="8579"/>
                  </a:lnTo>
                  <a:cubicBezTo>
                    <a:pt x="-2793" y="20369"/>
                    <a:pt x="-3216" y="40082"/>
                    <a:pt x="8563" y="52396"/>
                  </a:cubicBezTo>
                  <a:lnTo>
                    <a:pt x="130425" y="179720"/>
                  </a:lnTo>
                  <a:cubicBezTo>
                    <a:pt x="142217" y="192036"/>
                    <a:pt x="161915" y="192470"/>
                    <a:pt x="174241" y="180680"/>
                  </a:cubicBezTo>
                  <a:lnTo>
                    <a:pt x="174241" y="180680"/>
                  </a:lnTo>
                  <a:cubicBezTo>
                    <a:pt x="186568" y="168890"/>
                    <a:pt x="186991" y="149177"/>
                    <a:pt x="175213" y="136863"/>
                  </a:cubicBezTo>
                  <a:lnTo>
                    <a:pt x="53350" y="9528"/>
                  </a:lnTo>
                  <a:cubicBezTo>
                    <a:pt x="41558" y="-2789"/>
                    <a:pt x="21848" y="-3223"/>
                    <a:pt x="9535" y="8567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51" name="Полилиния: фигура 133">
              <a:extLst>
                <a:ext uri="{FF2B5EF4-FFF2-40B4-BE49-F238E27FC236}">
                  <a16:creationId xmlns:a16="http://schemas.microsoft.com/office/drawing/2014/main" id="{B82E9D82-4723-4E70-81B8-07995C16C596}"/>
                </a:ext>
              </a:extLst>
            </p:cNvPr>
            <p:cNvSpPr/>
            <p:nvPr/>
          </p:nvSpPr>
          <p:spPr>
            <a:xfrm>
              <a:off x="5367674" y="1841359"/>
              <a:ext cx="61880" cy="230909"/>
            </a:xfrm>
            <a:custGeom>
              <a:avLst/>
              <a:gdLst>
                <a:gd name="connsiteX0" fmla="*/ 30989 w 61880"/>
                <a:gd name="connsiteY0" fmla="*/ 0 h 230909"/>
                <a:gd name="connsiteX1" fmla="*/ 31000 w 61880"/>
                <a:gd name="connsiteY1" fmla="*/ 0 h 230909"/>
                <a:gd name="connsiteX2" fmla="*/ 61987 w 61880"/>
                <a:gd name="connsiteY2" fmla="*/ 30988 h 230909"/>
                <a:gd name="connsiteX3" fmla="*/ 61987 w 61880"/>
                <a:gd name="connsiteY3" fmla="*/ 199988 h 230909"/>
                <a:gd name="connsiteX4" fmla="*/ 31000 w 61880"/>
                <a:gd name="connsiteY4" fmla="*/ 230976 h 230909"/>
                <a:gd name="connsiteX5" fmla="*/ 30989 w 61880"/>
                <a:gd name="connsiteY5" fmla="*/ 230976 h 230909"/>
                <a:gd name="connsiteX6" fmla="*/ 0 w 61880"/>
                <a:gd name="connsiteY6" fmla="*/ 199988 h 230909"/>
                <a:gd name="connsiteX7" fmla="*/ 0 w 61880"/>
                <a:gd name="connsiteY7" fmla="*/ 30988 h 230909"/>
                <a:gd name="connsiteX8" fmla="*/ 30989 w 61880"/>
                <a:gd name="connsiteY8" fmla="*/ 0 h 230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1880" h="230909">
                  <a:moveTo>
                    <a:pt x="30989" y="0"/>
                  </a:moveTo>
                  <a:lnTo>
                    <a:pt x="31000" y="0"/>
                  </a:lnTo>
                  <a:cubicBezTo>
                    <a:pt x="48043" y="0"/>
                    <a:pt x="61987" y="13942"/>
                    <a:pt x="61987" y="30988"/>
                  </a:cubicBezTo>
                  <a:lnTo>
                    <a:pt x="61987" y="199988"/>
                  </a:lnTo>
                  <a:cubicBezTo>
                    <a:pt x="61987" y="217034"/>
                    <a:pt x="48043" y="230976"/>
                    <a:pt x="31000" y="230976"/>
                  </a:cubicBezTo>
                  <a:lnTo>
                    <a:pt x="30989" y="230976"/>
                  </a:lnTo>
                  <a:cubicBezTo>
                    <a:pt x="13944" y="230976"/>
                    <a:pt x="0" y="217034"/>
                    <a:pt x="0" y="199988"/>
                  </a:cubicBezTo>
                  <a:lnTo>
                    <a:pt x="0" y="30988"/>
                  </a:lnTo>
                  <a:cubicBezTo>
                    <a:pt x="0" y="13942"/>
                    <a:pt x="13944" y="0"/>
                    <a:pt x="30989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52" name="Полилиния: фигура 136">
              <a:extLst>
                <a:ext uri="{FF2B5EF4-FFF2-40B4-BE49-F238E27FC236}">
                  <a16:creationId xmlns:a16="http://schemas.microsoft.com/office/drawing/2014/main" id="{18A65946-3DDF-4B77-A30B-C8F77E1D78B3}"/>
                </a:ext>
              </a:extLst>
            </p:cNvPr>
            <p:cNvSpPr/>
            <p:nvPr/>
          </p:nvSpPr>
          <p:spPr>
            <a:xfrm>
              <a:off x="5250810" y="1705501"/>
              <a:ext cx="61880" cy="336204"/>
            </a:xfrm>
            <a:custGeom>
              <a:avLst/>
              <a:gdLst>
                <a:gd name="connsiteX0" fmla="*/ 30986 w 61880"/>
                <a:gd name="connsiteY0" fmla="*/ 0 h 336203"/>
                <a:gd name="connsiteX1" fmla="*/ 30998 w 61880"/>
                <a:gd name="connsiteY1" fmla="*/ 0 h 336203"/>
                <a:gd name="connsiteX2" fmla="*/ 61984 w 61880"/>
                <a:gd name="connsiteY2" fmla="*/ 30988 h 336203"/>
                <a:gd name="connsiteX3" fmla="*/ 61984 w 61880"/>
                <a:gd name="connsiteY3" fmla="*/ 305359 h 336203"/>
                <a:gd name="connsiteX4" fmla="*/ 30998 w 61880"/>
                <a:gd name="connsiteY4" fmla="*/ 336347 h 336203"/>
                <a:gd name="connsiteX5" fmla="*/ 30986 w 61880"/>
                <a:gd name="connsiteY5" fmla="*/ 336347 h 336203"/>
                <a:gd name="connsiteX6" fmla="*/ 0 w 61880"/>
                <a:gd name="connsiteY6" fmla="*/ 305359 h 336203"/>
                <a:gd name="connsiteX7" fmla="*/ 0 w 61880"/>
                <a:gd name="connsiteY7" fmla="*/ 30988 h 336203"/>
                <a:gd name="connsiteX8" fmla="*/ 30986 w 61880"/>
                <a:gd name="connsiteY8" fmla="*/ 0 h 3362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1880" h="336203">
                  <a:moveTo>
                    <a:pt x="30986" y="0"/>
                  </a:moveTo>
                  <a:lnTo>
                    <a:pt x="30998" y="0"/>
                  </a:lnTo>
                  <a:cubicBezTo>
                    <a:pt x="48041" y="0"/>
                    <a:pt x="61984" y="13942"/>
                    <a:pt x="61984" y="30988"/>
                  </a:cubicBezTo>
                  <a:lnTo>
                    <a:pt x="61984" y="305359"/>
                  </a:lnTo>
                  <a:cubicBezTo>
                    <a:pt x="61984" y="322404"/>
                    <a:pt x="48041" y="336347"/>
                    <a:pt x="30998" y="336347"/>
                  </a:cubicBezTo>
                  <a:lnTo>
                    <a:pt x="30986" y="336347"/>
                  </a:lnTo>
                  <a:cubicBezTo>
                    <a:pt x="13942" y="336347"/>
                    <a:pt x="0" y="322404"/>
                    <a:pt x="0" y="305359"/>
                  </a:cubicBezTo>
                  <a:lnTo>
                    <a:pt x="0" y="30988"/>
                  </a:lnTo>
                  <a:cubicBezTo>
                    <a:pt x="0" y="13942"/>
                    <a:pt x="13942" y="0"/>
                    <a:pt x="30986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53" name="Полилиния: фигура 137">
              <a:extLst>
                <a:ext uri="{FF2B5EF4-FFF2-40B4-BE49-F238E27FC236}">
                  <a16:creationId xmlns:a16="http://schemas.microsoft.com/office/drawing/2014/main" id="{78EFCEAC-3B70-4824-B349-9EDBF918C61E}"/>
                </a:ext>
              </a:extLst>
            </p:cNvPr>
            <p:cNvSpPr/>
            <p:nvPr/>
          </p:nvSpPr>
          <p:spPr>
            <a:xfrm>
              <a:off x="5472058" y="2091087"/>
              <a:ext cx="61880" cy="426720"/>
            </a:xfrm>
            <a:custGeom>
              <a:avLst/>
              <a:gdLst>
                <a:gd name="connsiteX0" fmla="*/ 30989 w 61880"/>
                <a:gd name="connsiteY0" fmla="*/ 0 h 426720"/>
                <a:gd name="connsiteX1" fmla="*/ 31000 w 61880"/>
                <a:gd name="connsiteY1" fmla="*/ 0 h 426720"/>
                <a:gd name="connsiteX2" fmla="*/ 61987 w 61880"/>
                <a:gd name="connsiteY2" fmla="*/ 30990 h 426720"/>
                <a:gd name="connsiteX3" fmla="*/ 61987 w 61880"/>
                <a:gd name="connsiteY3" fmla="*/ 395734 h 426720"/>
                <a:gd name="connsiteX4" fmla="*/ 31000 w 61880"/>
                <a:gd name="connsiteY4" fmla="*/ 426722 h 426720"/>
                <a:gd name="connsiteX5" fmla="*/ 30989 w 61880"/>
                <a:gd name="connsiteY5" fmla="*/ 426722 h 426720"/>
                <a:gd name="connsiteX6" fmla="*/ 0 w 61880"/>
                <a:gd name="connsiteY6" fmla="*/ 395734 h 426720"/>
                <a:gd name="connsiteX7" fmla="*/ 0 w 61880"/>
                <a:gd name="connsiteY7" fmla="*/ 30990 h 426720"/>
                <a:gd name="connsiteX8" fmla="*/ 30989 w 61880"/>
                <a:gd name="connsiteY8" fmla="*/ 0 h 426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1880" h="426720">
                  <a:moveTo>
                    <a:pt x="30989" y="0"/>
                  </a:moveTo>
                  <a:lnTo>
                    <a:pt x="31000" y="0"/>
                  </a:lnTo>
                  <a:cubicBezTo>
                    <a:pt x="48043" y="0"/>
                    <a:pt x="61987" y="13945"/>
                    <a:pt x="61987" y="30990"/>
                  </a:cubicBezTo>
                  <a:lnTo>
                    <a:pt x="61987" y="395734"/>
                  </a:lnTo>
                  <a:cubicBezTo>
                    <a:pt x="61987" y="412775"/>
                    <a:pt x="48043" y="426722"/>
                    <a:pt x="31000" y="426722"/>
                  </a:cubicBezTo>
                  <a:lnTo>
                    <a:pt x="30989" y="426722"/>
                  </a:lnTo>
                  <a:cubicBezTo>
                    <a:pt x="13944" y="426722"/>
                    <a:pt x="0" y="412775"/>
                    <a:pt x="0" y="395734"/>
                  </a:cubicBezTo>
                  <a:lnTo>
                    <a:pt x="0" y="30990"/>
                  </a:lnTo>
                  <a:cubicBezTo>
                    <a:pt x="0" y="13945"/>
                    <a:pt x="13944" y="0"/>
                    <a:pt x="30989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54" name="Полилиния: фигура 138">
              <a:extLst>
                <a:ext uri="{FF2B5EF4-FFF2-40B4-BE49-F238E27FC236}">
                  <a16:creationId xmlns:a16="http://schemas.microsoft.com/office/drawing/2014/main" id="{35C731DF-96A1-403E-B2CD-614FD6F2BEDA}"/>
                </a:ext>
              </a:extLst>
            </p:cNvPr>
            <p:cNvSpPr/>
            <p:nvPr/>
          </p:nvSpPr>
          <p:spPr>
            <a:xfrm>
              <a:off x="5020122" y="2091087"/>
              <a:ext cx="61880" cy="426720"/>
            </a:xfrm>
            <a:custGeom>
              <a:avLst/>
              <a:gdLst>
                <a:gd name="connsiteX0" fmla="*/ 30998 w 61880"/>
                <a:gd name="connsiteY0" fmla="*/ 0 h 426720"/>
                <a:gd name="connsiteX1" fmla="*/ 30986 w 61880"/>
                <a:gd name="connsiteY1" fmla="*/ 0 h 426720"/>
                <a:gd name="connsiteX2" fmla="*/ 0 w 61880"/>
                <a:gd name="connsiteY2" fmla="*/ 30990 h 426720"/>
                <a:gd name="connsiteX3" fmla="*/ 0 w 61880"/>
                <a:gd name="connsiteY3" fmla="*/ 395734 h 426720"/>
                <a:gd name="connsiteX4" fmla="*/ 30986 w 61880"/>
                <a:gd name="connsiteY4" fmla="*/ 426722 h 426720"/>
                <a:gd name="connsiteX5" fmla="*/ 30998 w 61880"/>
                <a:gd name="connsiteY5" fmla="*/ 426722 h 426720"/>
                <a:gd name="connsiteX6" fmla="*/ 61984 w 61880"/>
                <a:gd name="connsiteY6" fmla="*/ 395734 h 426720"/>
                <a:gd name="connsiteX7" fmla="*/ 61984 w 61880"/>
                <a:gd name="connsiteY7" fmla="*/ 30990 h 426720"/>
                <a:gd name="connsiteX8" fmla="*/ 30998 w 61880"/>
                <a:gd name="connsiteY8" fmla="*/ 0 h 426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1880" h="426720">
                  <a:moveTo>
                    <a:pt x="30998" y="0"/>
                  </a:moveTo>
                  <a:lnTo>
                    <a:pt x="30986" y="0"/>
                  </a:lnTo>
                  <a:cubicBezTo>
                    <a:pt x="13942" y="0"/>
                    <a:pt x="0" y="13945"/>
                    <a:pt x="0" y="30990"/>
                  </a:cubicBezTo>
                  <a:lnTo>
                    <a:pt x="0" y="395734"/>
                  </a:lnTo>
                  <a:cubicBezTo>
                    <a:pt x="0" y="412775"/>
                    <a:pt x="13942" y="426722"/>
                    <a:pt x="30986" y="426722"/>
                  </a:cubicBezTo>
                  <a:lnTo>
                    <a:pt x="30998" y="426722"/>
                  </a:lnTo>
                  <a:cubicBezTo>
                    <a:pt x="48043" y="426722"/>
                    <a:pt x="61984" y="412775"/>
                    <a:pt x="61984" y="395734"/>
                  </a:cubicBezTo>
                  <a:lnTo>
                    <a:pt x="61984" y="30990"/>
                  </a:lnTo>
                  <a:cubicBezTo>
                    <a:pt x="61984" y="13945"/>
                    <a:pt x="48043" y="0"/>
                    <a:pt x="30998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55" name="Полилиния: фигура 139">
              <a:extLst>
                <a:ext uri="{FF2B5EF4-FFF2-40B4-BE49-F238E27FC236}">
                  <a16:creationId xmlns:a16="http://schemas.microsoft.com/office/drawing/2014/main" id="{8C6EA598-2D11-4736-ADBD-999A71EFC502}"/>
                </a:ext>
              </a:extLst>
            </p:cNvPr>
            <p:cNvSpPr/>
            <p:nvPr/>
          </p:nvSpPr>
          <p:spPr>
            <a:xfrm>
              <a:off x="5020634" y="2456285"/>
              <a:ext cx="158626" cy="163022"/>
            </a:xfrm>
            <a:custGeom>
              <a:avLst/>
              <a:gdLst>
                <a:gd name="connsiteX0" fmla="*/ 9537 w 158626"/>
                <a:gd name="connsiteY0" fmla="*/ 8554 h 163021"/>
                <a:gd name="connsiteX1" fmla="*/ 9528 w 158626"/>
                <a:gd name="connsiteY1" fmla="*/ 8577 h 163021"/>
                <a:gd name="connsiteX2" fmla="*/ 8567 w 158626"/>
                <a:gd name="connsiteY2" fmla="*/ 52404 h 163021"/>
                <a:gd name="connsiteX3" fmla="*/ 105355 w 158626"/>
                <a:gd name="connsiteY3" fmla="*/ 153519 h 163021"/>
                <a:gd name="connsiteX4" fmla="*/ 149158 w 158626"/>
                <a:gd name="connsiteY4" fmla="*/ 154489 h 163021"/>
                <a:gd name="connsiteX5" fmla="*/ 149170 w 158626"/>
                <a:gd name="connsiteY5" fmla="*/ 154466 h 163021"/>
                <a:gd name="connsiteX6" fmla="*/ 150130 w 158626"/>
                <a:gd name="connsiteY6" fmla="*/ 110662 h 163021"/>
                <a:gd name="connsiteX7" fmla="*/ 53340 w 158626"/>
                <a:gd name="connsiteY7" fmla="*/ 9524 h 163021"/>
                <a:gd name="connsiteX8" fmla="*/ 9537 w 158626"/>
                <a:gd name="connsiteY8" fmla="*/ 8554 h 1630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8626" h="163021">
                  <a:moveTo>
                    <a:pt x="9537" y="8554"/>
                  </a:moveTo>
                  <a:lnTo>
                    <a:pt x="9528" y="8577"/>
                  </a:lnTo>
                  <a:cubicBezTo>
                    <a:pt x="-2789" y="20377"/>
                    <a:pt x="-3223" y="40073"/>
                    <a:pt x="8567" y="52404"/>
                  </a:cubicBezTo>
                  <a:lnTo>
                    <a:pt x="105355" y="153519"/>
                  </a:lnTo>
                  <a:cubicBezTo>
                    <a:pt x="117135" y="165826"/>
                    <a:pt x="136844" y="166265"/>
                    <a:pt x="149158" y="154489"/>
                  </a:cubicBezTo>
                  <a:lnTo>
                    <a:pt x="149170" y="154466"/>
                  </a:lnTo>
                  <a:cubicBezTo>
                    <a:pt x="161486" y="142689"/>
                    <a:pt x="161920" y="122970"/>
                    <a:pt x="150130" y="110662"/>
                  </a:cubicBezTo>
                  <a:lnTo>
                    <a:pt x="53340" y="9524"/>
                  </a:lnTo>
                  <a:cubicBezTo>
                    <a:pt x="41562" y="-2783"/>
                    <a:pt x="21853" y="-3222"/>
                    <a:pt x="9537" y="8554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  <p:sp>
          <p:nvSpPr>
            <p:cNvPr id="56" name="Полилиния: фигура 140">
              <a:extLst>
                <a:ext uri="{FF2B5EF4-FFF2-40B4-BE49-F238E27FC236}">
                  <a16:creationId xmlns:a16="http://schemas.microsoft.com/office/drawing/2014/main" id="{AA4606DE-7BB2-4FE1-BBB0-EDF5EEE28A19}"/>
                </a:ext>
              </a:extLst>
            </p:cNvPr>
            <p:cNvSpPr/>
            <p:nvPr/>
          </p:nvSpPr>
          <p:spPr>
            <a:xfrm>
              <a:off x="5120535" y="1841359"/>
              <a:ext cx="61880" cy="230909"/>
            </a:xfrm>
            <a:custGeom>
              <a:avLst/>
              <a:gdLst>
                <a:gd name="connsiteX0" fmla="*/ 30986 w 61880"/>
                <a:gd name="connsiteY0" fmla="*/ 0 h 230909"/>
                <a:gd name="connsiteX1" fmla="*/ 30998 w 61880"/>
                <a:gd name="connsiteY1" fmla="*/ 0 h 230909"/>
                <a:gd name="connsiteX2" fmla="*/ 61984 w 61880"/>
                <a:gd name="connsiteY2" fmla="*/ 30988 h 230909"/>
                <a:gd name="connsiteX3" fmla="*/ 61984 w 61880"/>
                <a:gd name="connsiteY3" fmla="*/ 199988 h 230909"/>
                <a:gd name="connsiteX4" fmla="*/ 30998 w 61880"/>
                <a:gd name="connsiteY4" fmla="*/ 230976 h 230909"/>
                <a:gd name="connsiteX5" fmla="*/ 30986 w 61880"/>
                <a:gd name="connsiteY5" fmla="*/ 230976 h 230909"/>
                <a:gd name="connsiteX6" fmla="*/ 0 w 61880"/>
                <a:gd name="connsiteY6" fmla="*/ 199988 h 230909"/>
                <a:gd name="connsiteX7" fmla="*/ 0 w 61880"/>
                <a:gd name="connsiteY7" fmla="*/ 30988 h 230909"/>
                <a:gd name="connsiteX8" fmla="*/ 30986 w 61880"/>
                <a:gd name="connsiteY8" fmla="*/ 0 h 230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1880" h="230909">
                  <a:moveTo>
                    <a:pt x="30986" y="0"/>
                  </a:moveTo>
                  <a:lnTo>
                    <a:pt x="30998" y="0"/>
                  </a:lnTo>
                  <a:cubicBezTo>
                    <a:pt x="48043" y="0"/>
                    <a:pt x="61984" y="13942"/>
                    <a:pt x="61984" y="30988"/>
                  </a:cubicBezTo>
                  <a:lnTo>
                    <a:pt x="61984" y="199988"/>
                  </a:lnTo>
                  <a:cubicBezTo>
                    <a:pt x="61984" y="217034"/>
                    <a:pt x="48043" y="230976"/>
                    <a:pt x="30998" y="230976"/>
                  </a:cubicBezTo>
                  <a:lnTo>
                    <a:pt x="30986" y="230976"/>
                  </a:lnTo>
                  <a:cubicBezTo>
                    <a:pt x="13944" y="230976"/>
                    <a:pt x="0" y="217034"/>
                    <a:pt x="0" y="199988"/>
                  </a:cubicBezTo>
                  <a:lnTo>
                    <a:pt x="0" y="30988"/>
                  </a:lnTo>
                  <a:cubicBezTo>
                    <a:pt x="0" y="13942"/>
                    <a:pt x="13944" y="0"/>
                    <a:pt x="30986" y="0"/>
                  </a:cubicBezTo>
                  <a:close/>
                </a:path>
              </a:pathLst>
            </a:custGeom>
            <a:grpFill/>
            <a:ln w="2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latin typeface="Arial (основной"/>
              </a:endParaRPr>
            </a:p>
          </p:txBody>
        </p:sp>
      </p:grpSp>
      <p:cxnSp>
        <p:nvCxnSpPr>
          <p:cNvPr id="57" name="Прямая соединительная линия 56"/>
          <p:cNvCxnSpPr/>
          <p:nvPr/>
        </p:nvCxnSpPr>
        <p:spPr>
          <a:xfrm>
            <a:off x="1341457" y="641592"/>
            <a:ext cx="8342361" cy="0"/>
          </a:xfrm>
          <a:prstGeom prst="line">
            <a:avLst/>
          </a:prstGeom>
          <a:noFill/>
          <a:ln w="25400" cap="flat" cmpd="sng" algn="ctr">
            <a:solidFill>
              <a:srgbClr val="007A40"/>
            </a:solidFill>
            <a:prstDash val="solid"/>
            <a:miter lim="800000"/>
          </a:ln>
          <a:effectLst/>
        </p:spPr>
      </p:cxnSp>
      <p:sp>
        <p:nvSpPr>
          <p:cNvPr id="58" name="Прямоугольник 2"/>
          <p:cNvSpPr>
            <a:spLocks noChangeArrowheads="1"/>
          </p:cNvSpPr>
          <p:nvPr/>
        </p:nvSpPr>
        <p:spPr bwMode="auto">
          <a:xfrm>
            <a:off x="542633" y="170258"/>
            <a:ext cx="868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ru-RU" sz="2000" b="1" dirty="0">
                <a:latin typeface="Arial Narrow" panose="020B0606020202030204" pitchFamily="34" charset="0"/>
              </a:rPr>
              <a:t>СТРОИТЕЛЬСТВО ТЕПЛИЧНОГО КОМПЛЕКСА </a:t>
            </a:r>
          </a:p>
        </p:txBody>
      </p:sp>
    </p:spTree>
    <p:extLst>
      <p:ext uri="{BB962C8B-B14F-4D97-AF65-F5344CB8AC3E}">
        <p14:creationId xmlns:p14="http://schemas.microsoft.com/office/powerpoint/2010/main" val="25824263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18400</TotalTime>
  <Words>430</Words>
  <Application>Microsoft Office PowerPoint</Application>
  <PresentationFormat>Лист A4 (210x297 мм)</PresentationFormat>
  <Paragraphs>85</Paragraphs>
  <Slides>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0" baseType="lpstr">
      <vt:lpstr>Arial</vt:lpstr>
      <vt:lpstr>Arial (основной</vt:lpstr>
      <vt:lpstr>Arial Narrow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Айгерим Алмазова</dc:creator>
  <cp:lastModifiedBy>Абуова Индира Ермекқызы</cp:lastModifiedBy>
  <cp:revision>1916</cp:revision>
  <cp:lastPrinted>2022-10-07T14:21:00Z</cp:lastPrinted>
  <dcterms:created xsi:type="dcterms:W3CDTF">2020-08-12T04:25:56Z</dcterms:created>
  <dcterms:modified xsi:type="dcterms:W3CDTF">2024-02-06T11:02:28Z</dcterms:modified>
</cp:coreProperties>
</file>